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4" Type="http://schemas.openxmlformats.org/officeDocument/2006/relationships/image" Target="../media/image22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image" Target="../media/image28.wmf"/><Relationship Id="rId7" Type="http://schemas.openxmlformats.org/officeDocument/2006/relationships/image" Target="../media/image32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6" Type="http://schemas.openxmlformats.org/officeDocument/2006/relationships/image" Target="../media/image31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3" Type="http://schemas.openxmlformats.org/officeDocument/2006/relationships/image" Target="../media/image40.wmf"/><Relationship Id="rId7" Type="http://schemas.openxmlformats.org/officeDocument/2006/relationships/image" Target="../media/image44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Relationship Id="rId6" Type="http://schemas.openxmlformats.org/officeDocument/2006/relationships/image" Target="../media/image43.wmf"/><Relationship Id="rId5" Type="http://schemas.openxmlformats.org/officeDocument/2006/relationships/image" Target="../media/image42.wmf"/><Relationship Id="rId4" Type="http://schemas.openxmlformats.org/officeDocument/2006/relationships/image" Target="../media/image41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6" Type="http://schemas.openxmlformats.org/officeDocument/2006/relationships/image" Target="../media/image51.wmf"/><Relationship Id="rId5" Type="http://schemas.openxmlformats.org/officeDocument/2006/relationships/image" Target="../media/image50.wmf"/><Relationship Id="rId4" Type="http://schemas.openxmlformats.org/officeDocument/2006/relationships/image" Target="../media/image49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5" Type="http://schemas.openxmlformats.org/officeDocument/2006/relationships/image" Target="../media/image56.wmf"/><Relationship Id="rId4" Type="http://schemas.openxmlformats.org/officeDocument/2006/relationships/image" Target="../media/image5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8A1E6F-7035-4973-ABD1-6B98706A5968}" type="datetimeFigureOut">
              <a:rPr lang="en-IN" smtClean="0"/>
              <a:pPr/>
              <a:t>5/3/2016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F39E30-D29E-4AD9-9F5E-AD563A304EFE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sh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5/3/2016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push dir="d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6.bin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1.bin"/><Relationship Id="rId5" Type="http://schemas.openxmlformats.org/officeDocument/2006/relationships/oleObject" Target="../embeddings/oleObject20.bin"/><Relationship Id="rId4" Type="http://schemas.openxmlformats.org/officeDocument/2006/relationships/oleObject" Target="../embeddings/oleObject19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24.bin"/><Relationship Id="rId4" Type="http://schemas.openxmlformats.org/officeDocument/2006/relationships/oleObject" Target="../embeddings/oleObject23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8.bin"/><Relationship Id="rId5" Type="http://schemas.openxmlformats.org/officeDocument/2006/relationships/oleObject" Target="../embeddings/oleObject27.bin"/><Relationship Id="rId10" Type="http://schemas.openxmlformats.org/officeDocument/2006/relationships/oleObject" Target="../embeddings/oleObject32.bin"/><Relationship Id="rId4" Type="http://schemas.openxmlformats.org/officeDocument/2006/relationships/oleObject" Target="../embeddings/oleObject26.bin"/><Relationship Id="rId9" Type="http://schemas.openxmlformats.org/officeDocument/2006/relationships/oleObject" Target="../embeddings/oleObject31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34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36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3" Type="http://schemas.openxmlformats.org/officeDocument/2006/relationships/oleObject" Target="../embeddings/oleObject37.bin"/><Relationship Id="rId7" Type="http://schemas.openxmlformats.org/officeDocument/2006/relationships/oleObject" Target="../embeddings/oleObject4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40.bin"/><Relationship Id="rId11" Type="http://schemas.openxmlformats.org/officeDocument/2006/relationships/oleObject" Target="../embeddings/oleObject45.bin"/><Relationship Id="rId5" Type="http://schemas.openxmlformats.org/officeDocument/2006/relationships/oleObject" Target="../embeddings/oleObject39.bin"/><Relationship Id="rId10" Type="http://schemas.openxmlformats.org/officeDocument/2006/relationships/oleObject" Target="../embeddings/oleObject44.bin"/><Relationship Id="rId4" Type="http://schemas.openxmlformats.org/officeDocument/2006/relationships/oleObject" Target="../embeddings/oleObject38.bin"/><Relationship Id="rId9" Type="http://schemas.openxmlformats.org/officeDocument/2006/relationships/oleObject" Target="../embeddings/oleObject43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1.bin"/><Relationship Id="rId3" Type="http://schemas.openxmlformats.org/officeDocument/2006/relationships/oleObject" Target="../embeddings/oleObject46.bin"/><Relationship Id="rId7" Type="http://schemas.openxmlformats.org/officeDocument/2006/relationships/oleObject" Target="../embeddings/oleObject5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49.bin"/><Relationship Id="rId5" Type="http://schemas.openxmlformats.org/officeDocument/2006/relationships/oleObject" Target="../embeddings/oleObject48.bin"/><Relationship Id="rId4" Type="http://schemas.openxmlformats.org/officeDocument/2006/relationships/oleObject" Target="../embeddings/oleObject47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2.bin"/><Relationship Id="rId7" Type="http://schemas.openxmlformats.org/officeDocument/2006/relationships/oleObject" Target="../embeddings/oleObject5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55.bin"/><Relationship Id="rId5" Type="http://schemas.openxmlformats.org/officeDocument/2006/relationships/oleObject" Target="../embeddings/oleObject54.bin"/><Relationship Id="rId4" Type="http://schemas.openxmlformats.org/officeDocument/2006/relationships/oleObject" Target="../embeddings/oleObject5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 smtClean="0">
                <a:latin typeface="Algerian" pitchFamily="82" charset="0"/>
              </a:rPr>
              <a:t>MATRICES</a:t>
            </a:r>
            <a:endParaRPr lang="en-IN" sz="7200" dirty="0">
              <a:latin typeface="Algerian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 dirty="0" smtClean="0"/>
          </a:p>
          <a:p>
            <a:pPr algn="ctr"/>
            <a:endParaRPr lang="en-IN" dirty="0"/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 txBox="1">
            <a:spLocks noChangeArrowheads="1"/>
          </p:cNvSpPr>
          <p:nvPr/>
        </p:nvSpPr>
        <p:spPr>
          <a:xfrm>
            <a:off x="539750" y="152400"/>
            <a:ext cx="7924800" cy="538163"/>
          </a:xfrm>
          <a:prstGeom prst="rect">
            <a:avLst/>
          </a:prstGeom>
        </p:spPr>
        <p:txBody>
          <a:bodyPr rtlCol="0">
            <a:normAutofit fontScale="82500" lnSpcReduction="20000"/>
          </a:bodyPr>
          <a:lstStyle/>
          <a:p>
            <a:pPr marL="54864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44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Definition of Matrices</a:t>
            </a:r>
            <a:endParaRPr kumimoji="0" lang="zh-TW" altLang="en-US" sz="4400" b="0" i="0" u="sng" strike="noStrike" kern="1200" cap="none" spc="0" normalizeH="0" baseline="0" noProof="0" dirty="0" smtClean="0">
              <a:ln>
                <a:noFill/>
              </a:ln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/>
              <a:t>2.</a:t>
            </a:r>
            <a:fld id="{E227761D-1631-4E78-B77B-1DCD05C00B5C}" type="slidenum">
              <a:rPr lang="en-US" altLang="zh-TW"/>
              <a:pPr>
                <a:defRPr/>
              </a:pPr>
              <a:t>2</a:t>
            </a:fld>
            <a:endParaRPr lang="en-US" altLang="zh-TW"/>
          </a:p>
        </p:txBody>
      </p:sp>
      <p:sp>
        <p:nvSpPr>
          <p:cNvPr id="4" name="Text Box 10"/>
          <p:cNvSpPr txBox="1">
            <a:spLocks noChangeArrowheads="1"/>
          </p:cNvSpPr>
          <p:nvPr/>
        </p:nvSpPr>
        <p:spPr bwMode="auto">
          <a:xfrm>
            <a:off x="381000" y="914400"/>
            <a:ext cx="2303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ct val="40000"/>
            </a:pPr>
            <a:r>
              <a:rPr lang="en-US" altLang="zh-TW" dirty="0">
                <a:ea typeface="標楷體" pitchFamily="65" charset="-120"/>
              </a:rPr>
              <a:t> </a:t>
            </a:r>
            <a:r>
              <a:rPr lang="en-US" altLang="zh-TW" dirty="0"/>
              <a:t>Matrix:</a:t>
            </a:r>
          </a:p>
        </p:txBody>
      </p:sp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0" y="2895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/>
        </p:nvGraphicFramePr>
        <p:xfrm>
          <a:off x="914400" y="1268413"/>
          <a:ext cx="6038850" cy="2343150"/>
        </p:xfrm>
        <a:graphic>
          <a:graphicData uri="http://schemas.openxmlformats.org/presentationml/2006/ole">
            <p:oleObj spid="_x0000_s1026" name="Equation" r:id="rId3" imgW="3009600" imgH="1168200" progId="Equation.3">
              <p:embed/>
            </p:oleObj>
          </a:graphicData>
        </a:graphic>
      </p:graphicFrame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1619250" y="4076700"/>
            <a:ext cx="4321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SzTx/>
              <a:buFontTx/>
              <a:buNone/>
            </a:pPr>
            <a:r>
              <a:rPr lang="en-US" altLang="zh-TW">
                <a:solidFill>
                  <a:srgbClr val="0000FF"/>
                </a:solidFill>
                <a:ea typeface="標楷體" pitchFamily="65" charset="-120"/>
              </a:rPr>
              <a:t>(</a:t>
            </a:r>
            <a:r>
              <a:rPr lang="en-US" altLang="zh-TW" i="1">
                <a:solidFill>
                  <a:srgbClr val="0000FF"/>
                </a:solidFill>
                <a:ea typeface="標楷體" pitchFamily="65" charset="-120"/>
              </a:rPr>
              <a:t>i</a:t>
            </a:r>
            <a:r>
              <a:rPr lang="en-US" altLang="zh-TW">
                <a:solidFill>
                  <a:srgbClr val="0000FF"/>
                </a:solidFill>
                <a:ea typeface="標楷體" pitchFamily="65" charset="-120"/>
              </a:rPr>
              <a:t>, </a:t>
            </a:r>
            <a:r>
              <a:rPr lang="en-US" altLang="zh-TW" i="1">
                <a:solidFill>
                  <a:srgbClr val="0000FF"/>
                </a:solidFill>
                <a:ea typeface="標楷體" pitchFamily="65" charset="-120"/>
              </a:rPr>
              <a:t>j</a:t>
            </a:r>
            <a:r>
              <a:rPr lang="en-US" altLang="zh-TW">
                <a:solidFill>
                  <a:srgbClr val="0000FF"/>
                </a:solidFill>
                <a:ea typeface="標楷體" pitchFamily="65" charset="-120"/>
              </a:rPr>
              <a:t>)-th entry (or element):</a:t>
            </a:r>
            <a:endParaRPr lang="zh-TW" altLang="en-US">
              <a:solidFill>
                <a:srgbClr val="0000FF"/>
              </a:solidFill>
              <a:ea typeface="標楷體" pitchFamily="65" charset="-120"/>
            </a:endParaRPr>
          </a:p>
        </p:txBody>
      </p:sp>
      <p:graphicFrame>
        <p:nvGraphicFramePr>
          <p:cNvPr id="8" name="Object 15"/>
          <p:cNvGraphicFramePr>
            <a:graphicFrameLocks noChangeAspect="1"/>
          </p:cNvGraphicFramePr>
          <p:nvPr/>
        </p:nvGraphicFramePr>
        <p:xfrm>
          <a:off x="5003800" y="4149725"/>
          <a:ext cx="304800" cy="419100"/>
        </p:xfrm>
        <a:graphic>
          <a:graphicData uri="http://schemas.openxmlformats.org/presentationml/2006/ole">
            <p:oleObj spid="_x0000_s1027" name="方程式" r:id="rId4" imgW="304560" imgH="419040" progId="Equation.3">
              <p:embed/>
            </p:oleObj>
          </a:graphicData>
        </a:graphic>
      </p:graphicFrame>
      <p:sp>
        <p:nvSpPr>
          <p:cNvPr id="9" name="Text Box 16"/>
          <p:cNvSpPr txBox="1">
            <a:spLocks noChangeArrowheads="1"/>
          </p:cNvSpPr>
          <p:nvPr/>
        </p:nvSpPr>
        <p:spPr bwMode="auto">
          <a:xfrm>
            <a:off x="1619250" y="4508500"/>
            <a:ext cx="30241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SzTx/>
              <a:buFontTx/>
              <a:buNone/>
            </a:pPr>
            <a:r>
              <a:rPr lang="en-US" altLang="zh-TW">
                <a:solidFill>
                  <a:srgbClr val="0000FF"/>
                </a:solidFill>
                <a:ea typeface="標楷體" pitchFamily="65" charset="-120"/>
              </a:rPr>
              <a:t>number of rows:  </a:t>
            </a:r>
            <a:r>
              <a:rPr lang="en-US" altLang="zh-TW" i="1">
                <a:solidFill>
                  <a:schemeClr val="tx1"/>
                </a:solidFill>
                <a:ea typeface="標楷體" pitchFamily="65" charset="-120"/>
              </a:rPr>
              <a:t>m</a:t>
            </a:r>
          </a:p>
        </p:txBody>
      </p:sp>
      <p:sp>
        <p:nvSpPr>
          <p:cNvPr id="10" name="Text Box 17"/>
          <p:cNvSpPr txBox="1">
            <a:spLocks noChangeArrowheads="1"/>
          </p:cNvSpPr>
          <p:nvPr/>
        </p:nvSpPr>
        <p:spPr bwMode="auto">
          <a:xfrm>
            <a:off x="1619250" y="4954588"/>
            <a:ext cx="3452813" cy="4619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SzTx/>
              <a:buFontTx/>
              <a:buNone/>
            </a:pPr>
            <a:r>
              <a:rPr lang="en-US" altLang="zh-TW">
                <a:solidFill>
                  <a:srgbClr val="0000FF"/>
                </a:solidFill>
                <a:ea typeface="標楷體" pitchFamily="65" charset="-120"/>
              </a:rPr>
              <a:t>number of columns:  </a:t>
            </a:r>
            <a:r>
              <a:rPr lang="en-US" altLang="zh-TW" i="1">
                <a:solidFill>
                  <a:schemeClr val="tx1"/>
                </a:solidFill>
                <a:ea typeface="標楷體" pitchFamily="65" charset="-120"/>
              </a:rPr>
              <a:t>n</a:t>
            </a:r>
          </a:p>
        </p:txBody>
      </p:sp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1619250" y="5445125"/>
            <a:ext cx="237648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SzTx/>
              <a:buFontTx/>
              <a:buNone/>
            </a:pPr>
            <a:r>
              <a:rPr lang="en-US" altLang="zh-TW">
                <a:solidFill>
                  <a:srgbClr val="0000FF"/>
                </a:solidFill>
                <a:ea typeface="標楷體" pitchFamily="65" charset="-120"/>
              </a:rPr>
              <a:t>size:  </a:t>
            </a:r>
            <a:r>
              <a:rPr lang="en-US" altLang="zh-TW" i="1">
                <a:solidFill>
                  <a:schemeClr val="tx1"/>
                </a:solidFill>
                <a:ea typeface="標楷體" pitchFamily="65" charset="-120"/>
              </a:rPr>
              <a:t>m</a:t>
            </a:r>
            <a:r>
              <a:rPr lang="en-US" altLang="zh-TW">
                <a:solidFill>
                  <a:schemeClr val="tx1"/>
                </a:solidFill>
                <a:ea typeface="標楷體" pitchFamily="65" charset="-120"/>
              </a:rPr>
              <a:t>×</a:t>
            </a:r>
            <a:r>
              <a:rPr lang="en-US" altLang="zh-TW" i="1">
                <a:solidFill>
                  <a:schemeClr val="tx1"/>
                </a:solidFill>
                <a:ea typeface="標楷體" pitchFamily="65" charset="-120"/>
              </a:rPr>
              <a:t>n</a:t>
            </a:r>
          </a:p>
        </p:txBody>
      </p:sp>
      <p:sp>
        <p:nvSpPr>
          <p:cNvPr id="12" name="Text Box 23"/>
          <p:cNvSpPr txBox="1">
            <a:spLocks noChangeArrowheads="1"/>
          </p:cNvSpPr>
          <p:nvPr/>
        </p:nvSpPr>
        <p:spPr bwMode="auto">
          <a:xfrm>
            <a:off x="468313" y="6140450"/>
            <a:ext cx="4329112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ct val="40000"/>
            </a:pPr>
            <a:r>
              <a:rPr lang="zh-TW" altLang="en-US">
                <a:ea typeface="標楷體" pitchFamily="65" charset="-120"/>
              </a:rPr>
              <a:t> </a:t>
            </a:r>
            <a:r>
              <a:rPr lang="en-US" altLang="zh-TW">
                <a:ea typeface="標楷體" pitchFamily="65" charset="-120"/>
              </a:rPr>
              <a:t>Square matrix:</a:t>
            </a:r>
            <a:r>
              <a:rPr lang="en-US" altLang="zh-TW">
                <a:solidFill>
                  <a:schemeClr val="tx1"/>
                </a:solidFill>
                <a:ea typeface="標楷體" pitchFamily="65" charset="-120"/>
              </a:rPr>
              <a:t> </a:t>
            </a:r>
            <a:r>
              <a:rPr lang="en-US" altLang="zh-TW" i="1">
                <a:solidFill>
                  <a:schemeClr val="tx1"/>
                </a:solidFill>
                <a:ea typeface="標楷體" pitchFamily="65" charset="-120"/>
              </a:rPr>
              <a:t>m </a:t>
            </a:r>
            <a:r>
              <a:rPr lang="en-US" altLang="zh-TW">
                <a:solidFill>
                  <a:schemeClr val="tx1"/>
                </a:solidFill>
                <a:ea typeface="標楷體" pitchFamily="65" charset="-120"/>
              </a:rPr>
              <a:t>= </a:t>
            </a:r>
            <a:r>
              <a:rPr lang="en-US" altLang="zh-TW" i="1">
                <a:solidFill>
                  <a:schemeClr val="tx1"/>
                </a:solidFill>
                <a:ea typeface="標楷體" pitchFamily="65" charset="-120"/>
              </a:rPr>
              <a:t>n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/>
              <a:t>2.</a:t>
            </a:r>
            <a:fld id="{1C6A2A43-CADA-4D70-BA5B-F52C428B5053}" type="slidenum">
              <a:rPr lang="en-US" altLang="zh-TW"/>
              <a:pPr>
                <a:defRPr/>
              </a:pPr>
              <a:t>3</a:t>
            </a:fld>
            <a:endParaRPr lang="en-US" altLang="zh-TW"/>
          </a:p>
        </p:txBody>
      </p:sp>
      <p:graphicFrame>
        <p:nvGraphicFramePr>
          <p:cNvPr id="3" name="Object 1024"/>
          <p:cNvGraphicFramePr>
            <a:graphicFrameLocks noChangeAspect="1"/>
          </p:cNvGraphicFramePr>
          <p:nvPr/>
        </p:nvGraphicFramePr>
        <p:xfrm>
          <a:off x="827088" y="2133600"/>
          <a:ext cx="3984625" cy="482600"/>
        </p:xfrm>
        <a:graphic>
          <a:graphicData uri="http://schemas.openxmlformats.org/presentationml/2006/ole">
            <p:oleObj spid="_x0000_s2050" name="Equation" r:id="rId3" imgW="1993680" imgH="241200" progId="">
              <p:embed/>
            </p:oleObj>
          </a:graphicData>
        </a:graphic>
      </p:graphicFrame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381000" y="914400"/>
            <a:ext cx="8294688" cy="830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ct val="40000"/>
            </a:pPr>
            <a:r>
              <a:rPr lang="zh-TW" altLang="en-US" sz="2400" dirty="0">
                <a:ea typeface="標楷體" pitchFamily="65" charset="-120"/>
              </a:rPr>
              <a:t> </a:t>
            </a:r>
            <a:r>
              <a:rPr lang="en-US" altLang="zh-TW" sz="2400" dirty="0">
                <a:ea typeface="標楷體" pitchFamily="65" charset="-120"/>
              </a:rPr>
              <a:t>Equal matrices: two matrices are equal if they have the same size (</a:t>
            </a:r>
            <a:r>
              <a:rPr lang="en-US" altLang="zh-TW" sz="2400" i="1" dirty="0">
                <a:ea typeface="標楷體" pitchFamily="65" charset="-120"/>
              </a:rPr>
              <a:t>m </a:t>
            </a:r>
            <a:r>
              <a:rPr lang="en-US" altLang="zh-TW" sz="2400" dirty="0">
                <a:ea typeface="標楷體" pitchFamily="65" charset="-120"/>
              </a:rPr>
              <a:t>× </a:t>
            </a:r>
            <a:r>
              <a:rPr lang="en-US" altLang="zh-TW" sz="2400" i="1" dirty="0">
                <a:ea typeface="標楷體" pitchFamily="65" charset="-120"/>
              </a:rPr>
              <a:t>n</a:t>
            </a:r>
            <a:r>
              <a:rPr lang="en-US" altLang="zh-TW" sz="2400" dirty="0">
                <a:ea typeface="標楷體" pitchFamily="65" charset="-120"/>
              </a:rPr>
              <a:t>) and entries corresponding to the same position are equal</a:t>
            </a:r>
          </a:p>
        </p:txBody>
      </p:sp>
      <p:graphicFrame>
        <p:nvGraphicFramePr>
          <p:cNvPr id="5" name="Object 1025"/>
          <p:cNvGraphicFramePr>
            <a:graphicFrameLocks noChangeAspect="1"/>
          </p:cNvGraphicFramePr>
          <p:nvPr/>
        </p:nvGraphicFramePr>
        <p:xfrm>
          <a:off x="763588" y="2730500"/>
          <a:ext cx="6627812" cy="482600"/>
        </p:xfrm>
        <a:graphic>
          <a:graphicData uri="http://schemas.openxmlformats.org/presentationml/2006/ole">
            <p:oleObj spid="_x0000_s2051" name="Equation" r:id="rId4" imgW="3314520" imgH="241200" progId="">
              <p:embed/>
            </p:oleObj>
          </a:graphicData>
        </a:graphic>
      </p:graphicFrame>
      <p:sp>
        <p:nvSpPr>
          <p:cNvPr id="6" name="Text Box 23"/>
          <p:cNvSpPr txBox="1">
            <a:spLocks noChangeArrowheads="1"/>
          </p:cNvSpPr>
          <p:nvPr/>
        </p:nvSpPr>
        <p:spPr bwMode="auto">
          <a:xfrm>
            <a:off x="381000" y="3517900"/>
            <a:ext cx="3889375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ct val="40000"/>
            </a:pPr>
            <a:r>
              <a:rPr lang="zh-TW" altLang="en-US">
                <a:ea typeface="標楷體" pitchFamily="65" charset="-120"/>
              </a:rPr>
              <a:t> </a:t>
            </a:r>
            <a:r>
              <a:rPr lang="en-US" altLang="zh-TW">
                <a:ea typeface="標楷體" pitchFamily="65" charset="-120"/>
              </a:rPr>
              <a:t>Ex 1</a:t>
            </a:r>
            <a:r>
              <a:rPr lang="en-US" altLang="zh-TW">
                <a:latin typeface="標楷體" pitchFamily="65" charset="-120"/>
                <a:ea typeface="標楷體" pitchFamily="65" charset="-120"/>
              </a:rPr>
              <a:t>:</a:t>
            </a:r>
            <a:r>
              <a:rPr lang="en-US" altLang="zh-TW">
                <a:ea typeface="標楷體" pitchFamily="65" charset="-120"/>
              </a:rPr>
              <a:t> Equality of matrices</a:t>
            </a:r>
          </a:p>
        </p:txBody>
      </p:sp>
      <p:graphicFrame>
        <p:nvGraphicFramePr>
          <p:cNvPr id="7" name="Object 1026"/>
          <p:cNvGraphicFramePr>
            <a:graphicFrameLocks noChangeAspect="1"/>
          </p:cNvGraphicFramePr>
          <p:nvPr/>
        </p:nvGraphicFramePr>
        <p:xfrm>
          <a:off x="930275" y="4098925"/>
          <a:ext cx="3683000" cy="838200"/>
        </p:xfrm>
        <a:graphic>
          <a:graphicData uri="http://schemas.openxmlformats.org/presentationml/2006/ole">
            <p:oleObj spid="_x0000_s2052" name="方程式" r:id="rId5" imgW="3682800" imgH="838080" progId="Equation.3">
              <p:embed/>
            </p:oleObj>
          </a:graphicData>
        </a:graphic>
      </p:graphicFrame>
      <p:graphicFrame>
        <p:nvGraphicFramePr>
          <p:cNvPr id="8" name="Object 1027"/>
          <p:cNvGraphicFramePr>
            <a:graphicFrameLocks noChangeAspect="1"/>
          </p:cNvGraphicFramePr>
          <p:nvPr/>
        </p:nvGraphicFramePr>
        <p:xfrm>
          <a:off x="900113" y="5300663"/>
          <a:ext cx="5413375" cy="406400"/>
        </p:xfrm>
        <a:graphic>
          <a:graphicData uri="http://schemas.openxmlformats.org/presentationml/2006/ole">
            <p:oleObj spid="_x0000_s2053" name="Equation" r:id="rId6" imgW="2705040" imgH="203040" progId="">
              <p:embed/>
            </p:oleObj>
          </a:graphicData>
        </a:graphic>
      </p:graphicFrame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/>
              <a:t>2.</a:t>
            </a:r>
            <a:fld id="{166061C5-0635-4908-9DFC-ECFA335FA9FF}" type="slidenum">
              <a:rPr lang="en-US" altLang="zh-TW"/>
              <a:pPr>
                <a:defRPr/>
              </a:pPr>
              <a:t>4</a:t>
            </a:fld>
            <a:endParaRPr lang="en-US" altLang="zh-TW"/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81000" y="914400"/>
            <a:ext cx="3671888" cy="40011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4">
              <a:buClr>
                <a:schemeClr val="tx1"/>
              </a:buClr>
              <a:buSzPct val="40000"/>
            </a:pPr>
            <a:r>
              <a:rPr lang="zh-TW" altLang="en-US" sz="2000" dirty="0">
                <a:ea typeface="標楷體" pitchFamily="65" charset="-120"/>
              </a:rPr>
              <a:t> </a:t>
            </a:r>
            <a:r>
              <a:rPr lang="en-US" altLang="zh-TW" b="1" u="sng" dirty="0" smtClean="0">
                <a:ea typeface="標楷體" pitchFamily="65" charset="-120"/>
              </a:rPr>
              <a:t>Matrix addition</a:t>
            </a:r>
            <a:r>
              <a:rPr lang="en-US" altLang="zh-TW" sz="2000" b="1" u="sng" dirty="0">
                <a:ea typeface="標楷體" pitchFamily="65" charset="-120"/>
              </a:rPr>
              <a:t>:</a:t>
            </a:r>
          </a:p>
        </p:txBody>
      </p:sp>
      <p:graphicFrame>
        <p:nvGraphicFramePr>
          <p:cNvPr id="4" name="Object 5"/>
          <p:cNvGraphicFramePr>
            <a:graphicFrameLocks noChangeAspect="1"/>
          </p:cNvGraphicFramePr>
          <p:nvPr/>
        </p:nvGraphicFramePr>
        <p:xfrm>
          <a:off x="933450" y="1557338"/>
          <a:ext cx="3351213" cy="482600"/>
        </p:xfrm>
        <a:graphic>
          <a:graphicData uri="http://schemas.openxmlformats.org/presentationml/2006/ole">
            <p:oleObj spid="_x0000_s3074" name="Equation" r:id="rId3" imgW="1676160" imgH="241200" progId="">
              <p:embed/>
            </p:oleObj>
          </a:graphicData>
        </a:graphic>
      </p:graphicFrame>
      <p:graphicFrame>
        <p:nvGraphicFramePr>
          <p:cNvPr id="5" name="Object 6"/>
          <p:cNvGraphicFramePr>
            <a:graphicFrameLocks noChangeAspect="1"/>
          </p:cNvGraphicFramePr>
          <p:nvPr/>
        </p:nvGraphicFramePr>
        <p:xfrm>
          <a:off x="928688" y="2227263"/>
          <a:ext cx="6932612" cy="482600"/>
        </p:xfrm>
        <a:graphic>
          <a:graphicData uri="http://schemas.openxmlformats.org/presentationml/2006/ole">
            <p:oleObj spid="_x0000_s3075" name="Equation" r:id="rId4" imgW="3466800" imgH="241200" progId="">
              <p:embed/>
            </p:oleObj>
          </a:graphicData>
        </a:graphic>
      </p:graphicFrame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422275" y="2895600"/>
            <a:ext cx="4078288" cy="4572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ct val="40000"/>
            </a:pPr>
            <a:r>
              <a:rPr lang="zh-TW" altLang="en-US">
                <a:ea typeface="標楷體" pitchFamily="65" charset="-120"/>
              </a:rPr>
              <a:t> </a:t>
            </a:r>
            <a:r>
              <a:rPr lang="en-US" altLang="zh-TW">
                <a:ea typeface="標楷體" pitchFamily="65" charset="-120"/>
              </a:rPr>
              <a:t>Ex 2</a:t>
            </a:r>
            <a:r>
              <a:rPr lang="en-US" altLang="zh-TW"/>
              <a:t>: </a:t>
            </a:r>
            <a:r>
              <a:rPr lang="en-US" altLang="zh-TW">
                <a:ea typeface="標楷體" pitchFamily="65" charset="-120"/>
              </a:rPr>
              <a:t>Matrix addition</a:t>
            </a:r>
          </a:p>
        </p:txBody>
      </p:sp>
      <p:graphicFrame>
        <p:nvGraphicFramePr>
          <p:cNvPr id="7" name="Object 9"/>
          <p:cNvGraphicFramePr>
            <a:graphicFrameLocks noChangeAspect="1"/>
          </p:cNvGraphicFramePr>
          <p:nvPr/>
        </p:nvGraphicFramePr>
        <p:xfrm>
          <a:off x="914400" y="3587750"/>
          <a:ext cx="5746750" cy="831850"/>
        </p:xfrm>
        <a:graphic>
          <a:graphicData uri="http://schemas.openxmlformats.org/presentationml/2006/ole">
            <p:oleObj spid="_x0000_s3076" name="方程式" r:id="rId5" imgW="5740200" imgH="838080" progId="Equation.3">
              <p:embed/>
            </p:oleObj>
          </a:graphicData>
        </a:graphic>
      </p:graphicFrame>
      <p:grpSp>
        <p:nvGrpSpPr>
          <p:cNvPr id="8" name="Group 14"/>
          <p:cNvGrpSpPr>
            <a:grpSpLocks/>
          </p:cNvGrpSpPr>
          <p:nvPr/>
        </p:nvGrpSpPr>
        <p:grpSpPr bwMode="auto">
          <a:xfrm>
            <a:off x="933450" y="4676775"/>
            <a:ext cx="3692525" cy="1343025"/>
            <a:chOff x="588" y="2660"/>
            <a:chExt cx="2326" cy="846"/>
          </a:xfrm>
        </p:grpSpPr>
        <p:graphicFrame>
          <p:nvGraphicFramePr>
            <p:cNvPr id="9" name="Object 11"/>
            <p:cNvGraphicFramePr>
              <a:graphicFrameLocks noChangeAspect="1"/>
            </p:cNvGraphicFramePr>
            <p:nvPr/>
          </p:nvGraphicFramePr>
          <p:xfrm>
            <a:off x="588" y="2674"/>
            <a:ext cx="1104" cy="832"/>
          </p:xfrm>
          <a:graphic>
            <a:graphicData uri="http://schemas.openxmlformats.org/presentationml/2006/ole">
              <p:oleObj spid="_x0000_s3077" name="方程式" r:id="rId6" imgW="1752480" imgH="1320480" progId="Equation.3">
                <p:embed/>
              </p:oleObj>
            </a:graphicData>
          </a:graphic>
        </p:graphicFrame>
        <p:graphicFrame>
          <p:nvGraphicFramePr>
            <p:cNvPr id="10" name="Object 12"/>
            <p:cNvGraphicFramePr>
              <a:graphicFrameLocks noChangeAspect="1"/>
            </p:cNvGraphicFramePr>
            <p:nvPr/>
          </p:nvGraphicFramePr>
          <p:xfrm>
            <a:off x="1756" y="2660"/>
            <a:ext cx="688" cy="832"/>
          </p:xfrm>
          <a:graphic>
            <a:graphicData uri="http://schemas.openxmlformats.org/presentationml/2006/ole">
              <p:oleObj spid="_x0000_s3078" name="方程式" r:id="rId7" imgW="1091880" imgH="1320480" progId="Equation.3">
                <p:embed/>
              </p:oleObj>
            </a:graphicData>
          </a:graphic>
        </p:graphicFrame>
        <p:graphicFrame>
          <p:nvGraphicFramePr>
            <p:cNvPr id="11" name="Object 13"/>
            <p:cNvGraphicFramePr>
              <a:graphicFrameLocks noChangeAspect="1"/>
            </p:cNvGraphicFramePr>
            <p:nvPr/>
          </p:nvGraphicFramePr>
          <p:xfrm>
            <a:off x="2482" y="2660"/>
            <a:ext cx="432" cy="832"/>
          </p:xfrm>
          <a:graphic>
            <a:graphicData uri="http://schemas.openxmlformats.org/presentationml/2006/ole">
              <p:oleObj spid="_x0000_s3079" name="方程式" r:id="rId8" imgW="685800" imgH="1320480" progId="Equation.3">
                <p:embed/>
              </p:oleObj>
            </a:graphicData>
          </a:graphic>
        </p:graphicFrame>
      </p:grpSp>
    </p:spTree>
  </p:cSld>
  <p:clrMapOvr>
    <a:masterClrMapping/>
  </p:clrMapOvr>
  <p:transition spd="med">
    <p:push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b="1"/>
              <a:t>2.</a:t>
            </a:r>
            <a:fld id="{E3C61A42-7974-4712-B13E-FEFCDB85FDD9}" type="slidenum">
              <a:rPr lang="en-US" altLang="zh-TW" b="1"/>
              <a:pPr>
                <a:defRPr/>
              </a:pPr>
              <a:t>5</a:t>
            </a:fld>
            <a:endParaRPr lang="en-US" altLang="zh-TW" b="1"/>
          </a:p>
        </p:txBody>
      </p:sp>
      <p:grpSp>
        <p:nvGrpSpPr>
          <p:cNvPr id="3" name="Group 30"/>
          <p:cNvGrpSpPr>
            <a:grpSpLocks/>
          </p:cNvGrpSpPr>
          <p:nvPr/>
        </p:nvGrpSpPr>
        <p:grpSpPr bwMode="auto">
          <a:xfrm>
            <a:off x="381000" y="2611438"/>
            <a:ext cx="4176713" cy="919162"/>
            <a:chOff x="240" y="1597"/>
            <a:chExt cx="2631" cy="579"/>
          </a:xfrm>
        </p:grpSpPr>
        <p:sp>
          <p:nvSpPr>
            <p:cNvPr id="4" name="Text Box 4"/>
            <p:cNvSpPr txBox="1">
              <a:spLocks noChangeArrowheads="1"/>
            </p:cNvSpPr>
            <p:nvPr/>
          </p:nvSpPr>
          <p:spPr bwMode="auto">
            <a:xfrm>
              <a:off x="240" y="1597"/>
              <a:ext cx="2631" cy="23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Clr>
                  <a:schemeClr val="tx1"/>
                </a:buClr>
                <a:buSzPct val="40000"/>
              </a:pPr>
              <a:r>
                <a:rPr lang="zh-TW" altLang="en-US" b="1">
                  <a:ea typeface="標楷體" pitchFamily="65" charset="-120"/>
                </a:rPr>
                <a:t> </a:t>
              </a:r>
              <a:r>
                <a:rPr lang="en-US" altLang="zh-TW" b="1">
                  <a:ea typeface="標楷體" pitchFamily="65" charset="-120"/>
                </a:rPr>
                <a:t>Matrix subtraction:</a:t>
              </a:r>
            </a:p>
          </p:txBody>
        </p:sp>
        <p:graphicFrame>
          <p:nvGraphicFramePr>
            <p:cNvPr id="5" name="Object 1028"/>
            <p:cNvGraphicFramePr>
              <a:graphicFrameLocks noChangeAspect="1"/>
            </p:cNvGraphicFramePr>
            <p:nvPr/>
          </p:nvGraphicFramePr>
          <p:xfrm>
            <a:off x="576" y="1920"/>
            <a:ext cx="1424" cy="256"/>
          </p:xfrm>
          <a:graphic>
            <a:graphicData uri="http://schemas.openxmlformats.org/presentationml/2006/ole">
              <p:oleObj spid="_x0000_s4098" name="Equation" r:id="rId3" imgW="1130040" imgH="203040" progId="Equation.3">
                <p:embed/>
              </p:oleObj>
            </a:graphicData>
          </a:graphic>
        </p:graphicFrame>
      </p:grpSp>
      <p:sp>
        <p:nvSpPr>
          <p:cNvPr id="6" name="Text Box 18"/>
          <p:cNvSpPr txBox="1">
            <a:spLocks noChangeArrowheads="1"/>
          </p:cNvSpPr>
          <p:nvPr/>
        </p:nvSpPr>
        <p:spPr bwMode="auto">
          <a:xfrm>
            <a:off x="381000" y="914400"/>
            <a:ext cx="4248150" cy="36933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ct val="40000"/>
            </a:pPr>
            <a:r>
              <a:rPr lang="zh-TW" altLang="en-US" b="1" dirty="0">
                <a:ea typeface="標楷體" pitchFamily="65" charset="-120"/>
              </a:rPr>
              <a:t> </a:t>
            </a:r>
            <a:r>
              <a:rPr lang="en-US" altLang="zh-TW" b="1" dirty="0">
                <a:ea typeface="標楷體" pitchFamily="65" charset="-120"/>
              </a:rPr>
              <a:t>Scalar multiplication:</a:t>
            </a:r>
          </a:p>
        </p:txBody>
      </p:sp>
      <p:graphicFrame>
        <p:nvGraphicFramePr>
          <p:cNvPr id="7" name="Object 1024"/>
          <p:cNvGraphicFramePr>
            <a:graphicFrameLocks noChangeAspect="1"/>
          </p:cNvGraphicFramePr>
          <p:nvPr/>
        </p:nvGraphicFramePr>
        <p:xfrm>
          <a:off x="923925" y="1506538"/>
          <a:ext cx="4872038" cy="482600"/>
        </p:xfrm>
        <a:graphic>
          <a:graphicData uri="http://schemas.openxmlformats.org/presentationml/2006/ole">
            <p:oleObj spid="_x0000_s4099" name="Equation" r:id="rId4" imgW="2438280" imgH="241200" progId="">
              <p:embed/>
            </p:oleObj>
          </a:graphicData>
        </a:graphic>
      </p:graphicFrame>
      <p:grpSp>
        <p:nvGrpSpPr>
          <p:cNvPr id="8" name="Group 31"/>
          <p:cNvGrpSpPr>
            <a:grpSpLocks/>
          </p:cNvGrpSpPr>
          <p:nvPr/>
        </p:nvGrpSpPr>
        <p:grpSpPr bwMode="auto">
          <a:xfrm>
            <a:off x="381000" y="3763964"/>
            <a:ext cx="6854825" cy="2532063"/>
            <a:chOff x="240" y="2371"/>
            <a:chExt cx="4318" cy="1595"/>
          </a:xfrm>
        </p:grpSpPr>
        <p:sp>
          <p:nvSpPr>
            <p:cNvPr id="9" name="Rectangle 21"/>
            <p:cNvSpPr>
              <a:spLocks noChangeArrowheads="1"/>
            </p:cNvSpPr>
            <p:nvPr/>
          </p:nvSpPr>
          <p:spPr bwMode="auto">
            <a:xfrm>
              <a:off x="240" y="2371"/>
              <a:ext cx="4318" cy="407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Clr>
                  <a:schemeClr val="tx1"/>
                </a:buClr>
                <a:buSzPct val="40000"/>
              </a:pPr>
              <a:r>
                <a:rPr lang="zh-TW" altLang="en-US" b="1">
                  <a:ea typeface="標楷體" pitchFamily="65" charset="-120"/>
                </a:rPr>
                <a:t> </a:t>
              </a:r>
              <a:r>
                <a:rPr lang="en-US" altLang="zh-TW" b="1">
                  <a:ea typeface="標楷體" pitchFamily="65" charset="-120"/>
                </a:rPr>
                <a:t>Ex 3: Scalar multiplication </a:t>
              </a:r>
              <a:r>
                <a:rPr lang="en-US" altLang="zh-TW" b="1"/>
                <a:t>and matrix subtraction</a:t>
              </a:r>
            </a:p>
            <a:p>
              <a:pPr>
                <a:buClr>
                  <a:schemeClr val="tx1"/>
                </a:buClr>
                <a:buSzPct val="40000"/>
              </a:pPr>
              <a:endParaRPr lang="en-US" altLang="zh-TW" b="1">
                <a:ea typeface="標楷體" pitchFamily="65" charset="-120"/>
              </a:endParaRPr>
            </a:p>
          </p:txBody>
        </p:sp>
        <p:graphicFrame>
          <p:nvGraphicFramePr>
            <p:cNvPr id="10" name="Object 1026"/>
            <p:cNvGraphicFramePr>
              <a:graphicFrameLocks noChangeAspect="1"/>
            </p:cNvGraphicFramePr>
            <p:nvPr/>
          </p:nvGraphicFramePr>
          <p:xfrm>
            <a:off x="628" y="2734"/>
            <a:ext cx="1390" cy="832"/>
          </p:xfrm>
          <a:graphic>
            <a:graphicData uri="http://schemas.openxmlformats.org/presentationml/2006/ole">
              <p:oleObj spid="_x0000_s4100" name="方程式" r:id="rId5" imgW="2197080" imgH="1320480" progId="Equation.3">
                <p:embed/>
              </p:oleObj>
            </a:graphicData>
          </a:graphic>
        </p:graphicFrame>
        <p:graphicFrame>
          <p:nvGraphicFramePr>
            <p:cNvPr id="11" name="Object 1027"/>
            <p:cNvGraphicFramePr>
              <a:graphicFrameLocks noChangeAspect="1"/>
            </p:cNvGraphicFramePr>
            <p:nvPr/>
          </p:nvGraphicFramePr>
          <p:xfrm>
            <a:off x="2427" y="2736"/>
            <a:ext cx="1406" cy="832"/>
          </p:xfrm>
          <a:graphic>
            <a:graphicData uri="http://schemas.openxmlformats.org/presentationml/2006/ole">
              <p:oleObj spid="_x0000_s4101" name="方程式" r:id="rId6" imgW="2222280" imgH="1320480" progId="Equation.3">
                <p:embed/>
              </p:oleObj>
            </a:graphicData>
          </a:graphic>
        </p:graphicFrame>
        <p:sp>
          <p:nvSpPr>
            <p:cNvPr id="12" name="Rectangle 26"/>
            <p:cNvSpPr>
              <a:spLocks noChangeArrowheads="1"/>
            </p:cNvSpPr>
            <p:nvPr/>
          </p:nvSpPr>
          <p:spPr bwMode="auto">
            <a:xfrm>
              <a:off x="517" y="3733"/>
              <a:ext cx="2771" cy="23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zh-TW" altLang="en-US" b="1">
                  <a:solidFill>
                    <a:schemeClr val="tx1"/>
                  </a:solidFill>
                  <a:ea typeface="標楷體" pitchFamily="65" charset="-120"/>
                </a:rPr>
                <a:t> </a:t>
              </a:r>
              <a:r>
                <a:rPr lang="en-US" altLang="zh-TW" b="1">
                  <a:solidFill>
                    <a:schemeClr val="tx1"/>
                  </a:solidFill>
                  <a:ea typeface="標楷體" pitchFamily="65" charset="-120"/>
                </a:rPr>
                <a:t>Find (a) 3</a:t>
              </a:r>
              <a:r>
                <a:rPr lang="en-US" altLang="zh-TW" b="1" i="1">
                  <a:solidFill>
                    <a:schemeClr val="tx1"/>
                  </a:solidFill>
                  <a:ea typeface="標楷體" pitchFamily="65" charset="-120"/>
                </a:rPr>
                <a:t>A</a:t>
              </a:r>
              <a:r>
                <a:rPr lang="en-US" altLang="zh-TW" b="1">
                  <a:solidFill>
                    <a:schemeClr val="tx1"/>
                  </a:solidFill>
                  <a:ea typeface="標楷體" pitchFamily="65" charset="-120"/>
                </a:rPr>
                <a:t>,  </a:t>
              </a:r>
              <a:r>
                <a:rPr lang="en-US" altLang="zh-TW" b="1">
                  <a:solidFill>
                    <a:schemeClr val="tx1"/>
                  </a:solidFill>
                </a:rPr>
                <a:t>(b) </a:t>
              </a:r>
              <a:r>
                <a:rPr lang="en-US" altLang="zh-TW" b="1">
                  <a:solidFill>
                    <a:schemeClr val="tx1"/>
                  </a:solidFill>
                  <a:cs typeface="Times New Roman" pitchFamily="18" charset="0"/>
                </a:rPr>
                <a:t>–</a:t>
              </a:r>
              <a:r>
                <a:rPr lang="en-US" altLang="zh-TW" b="1" i="1">
                  <a:solidFill>
                    <a:schemeClr val="tx1"/>
                  </a:solidFill>
                </a:rPr>
                <a:t>B</a:t>
              </a:r>
              <a:r>
                <a:rPr lang="en-US" altLang="zh-TW" b="1">
                  <a:solidFill>
                    <a:schemeClr val="tx1"/>
                  </a:solidFill>
                </a:rPr>
                <a:t>,  (c) 3</a:t>
              </a:r>
              <a:r>
                <a:rPr lang="en-US" altLang="zh-TW" b="1" i="1">
                  <a:solidFill>
                    <a:schemeClr val="tx1"/>
                  </a:solidFill>
                </a:rPr>
                <a:t>A</a:t>
              </a:r>
              <a:r>
                <a:rPr lang="en-US" altLang="zh-TW" b="1">
                  <a:solidFill>
                    <a:schemeClr val="tx1"/>
                  </a:solidFill>
                </a:rPr>
                <a:t> </a:t>
              </a:r>
              <a:r>
                <a:rPr lang="en-US" altLang="zh-TW" b="1">
                  <a:solidFill>
                    <a:schemeClr val="tx1"/>
                  </a:solidFill>
                  <a:cs typeface="Times New Roman" pitchFamily="18" charset="0"/>
                </a:rPr>
                <a:t>–</a:t>
              </a:r>
              <a:r>
                <a:rPr lang="en-US" altLang="zh-TW" b="1">
                  <a:solidFill>
                    <a:schemeClr val="tx1"/>
                  </a:solidFill>
                </a:rPr>
                <a:t> </a:t>
              </a:r>
              <a:r>
                <a:rPr lang="en-US" altLang="zh-TW" b="1" i="1">
                  <a:solidFill>
                    <a:schemeClr val="tx1"/>
                  </a:solidFill>
                </a:rPr>
                <a:t>B</a:t>
              </a:r>
              <a:endParaRPr lang="zh-TW" altLang="en-US" b="1">
                <a:solidFill>
                  <a:schemeClr val="tx1"/>
                </a:solidFill>
                <a:latin typeface="Tahoma" pitchFamily="34" charset="0"/>
              </a:endParaRPr>
            </a:p>
          </p:txBody>
        </p:sp>
      </p:grpSp>
      <p:graphicFrame>
        <p:nvGraphicFramePr>
          <p:cNvPr id="13" name="Object 1025"/>
          <p:cNvGraphicFramePr>
            <a:graphicFrameLocks noChangeAspect="1"/>
          </p:cNvGraphicFramePr>
          <p:nvPr/>
        </p:nvGraphicFramePr>
        <p:xfrm>
          <a:off x="908050" y="1981200"/>
          <a:ext cx="2257425" cy="482600"/>
        </p:xfrm>
        <a:graphic>
          <a:graphicData uri="http://schemas.openxmlformats.org/presentationml/2006/ole">
            <p:oleObj spid="_x0000_s4102" name="Equation" r:id="rId7" imgW="1130040" imgH="241200" progId="">
              <p:embed/>
            </p:oleObj>
          </a:graphicData>
        </a:graphic>
      </p:graphicFrame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b="1"/>
              <a:t>2.</a:t>
            </a:r>
            <a:fld id="{9F1FC1FA-6EC8-4E59-A66C-368F4485190A}" type="slidenum">
              <a:rPr lang="en-US" altLang="zh-TW" b="1"/>
              <a:pPr>
                <a:defRPr/>
              </a:pPr>
              <a:t>6</a:t>
            </a:fld>
            <a:endParaRPr lang="en-US" altLang="zh-TW" b="1"/>
          </a:p>
        </p:txBody>
      </p:sp>
      <p:sp>
        <p:nvSpPr>
          <p:cNvPr id="3" name="Text Box 1028"/>
          <p:cNvSpPr txBox="1">
            <a:spLocks noChangeArrowheads="1"/>
          </p:cNvSpPr>
          <p:nvPr/>
        </p:nvSpPr>
        <p:spPr bwMode="auto">
          <a:xfrm>
            <a:off x="381000" y="912813"/>
            <a:ext cx="4608513" cy="36933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ct val="40000"/>
            </a:pPr>
            <a:r>
              <a:rPr lang="zh-TW" altLang="en-US" b="1" dirty="0">
                <a:ea typeface="標楷體" pitchFamily="65" charset="-120"/>
              </a:rPr>
              <a:t> </a:t>
            </a:r>
            <a:r>
              <a:rPr lang="en-US" altLang="zh-TW" b="1" dirty="0">
                <a:ea typeface="標楷體" pitchFamily="65" charset="-120"/>
              </a:rPr>
              <a:t>Matrix multiplication:</a:t>
            </a:r>
          </a:p>
        </p:txBody>
      </p:sp>
      <p:graphicFrame>
        <p:nvGraphicFramePr>
          <p:cNvPr id="4" name="Object 1024"/>
          <p:cNvGraphicFramePr>
            <a:graphicFrameLocks noChangeAspect="1"/>
          </p:cNvGraphicFramePr>
          <p:nvPr/>
        </p:nvGraphicFramePr>
        <p:xfrm>
          <a:off x="892175" y="1341438"/>
          <a:ext cx="3656013" cy="482600"/>
        </p:xfrm>
        <a:graphic>
          <a:graphicData uri="http://schemas.openxmlformats.org/presentationml/2006/ole">
            <p:oleObj spid="_x0000_s5122" name="Equation" r:id="rId3" imgW="1828800" imgH="241200" progId="">
              <p:embed/>
            </p:oleObj>
          </a:graphicData>
        </a:graphic>
      </p:graphicFrame>
      <p:graphicFrame>
        <p:nvGraphicFramePr>
          <p:cNvPr id="5" name="Object 1025"/>
          <p:cNvGraphicFramePr>
            <a:graphicFrameLocks noChangeAspect="1"/>
          </p:cNvGraphicFramePr>
          <p:nvPr/>
        </p:nvGraphicFramePr>
        <p:xfrm>
          <a:off x="882650" y="1846263"/>
          <a:ext cx="4833938" cy="488950"/>
        </p:xfrm>
        <a:graphic>
          <a:graphicData uri="http://schemas.openxmlformats.org/presentationml/2006/ole">
            <p:oleObj spid="_x0000_s5123" name="Equation" r:id="rId4" imgW="2387520" imgH="241200" progId="">
              <p:embed/>
            </p:oleObj>
          </a:graphicData>
        </a:graphic>
      </p:graphicFrame>
      <p:graphicFrame>
        <p:nvGraphicFramePr>
          <p:cNvPr id="6" name="Object 1026"/>
          <p:cNvGraphicFramePr>
            <a:graphicFrameLocks noChangeAspect="1"/>
          </p:cNvGraphicFramePr>
          <p:nvPr/>
        </p:nvGraphicFramePr>
        <p:xfrm>
          <a:off x="1828800" y="2997200"/>
          <a:ext cx="4930775" cy="863600"/>
        </p:xfrm>
        <a:graphic>
          <a:graphicData uri="http://schemas.openxmlformats.org/presentationml/2006/ole">
            <p:oleObj spid="_x0000_s5124" name="Equation" r:id="rId5" imgW="2463480" imgH="431640" progId="Equation.3">
              <p:embed/>
            </p:oleObj>
          </a:graphicData>
        </a:graphic>
      </p:graphicFrame>
      <p:sp>
        <p:nvSpPr>
          <p:cNvPr id="7" name="Text Box 1038"/>
          <p:cNvSpPr txBox="1">
            <a:spLocks noChangeArrowheads="1"/>
          </p:cNvSpPr>
          <p:nvPr/>
        </p:nvSpPr>
        <p:spPr bwMode="auto">
          <a:xfrm>
            <a:off x="892175" y="3179763"/>
            <a:ext cx="1655763" cy="36933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SzTx/>
              <a:buFontTx/>
              <a:buNone/>
            </a:pPr>
            <a:r>
              <a:rPr lang="en-US" altLang="zh-TW" b="1">
                <a:solidFill>
                  <a:schemeClr val="tx1"/>
                </a:solidFill>
                <a:ea typeface="標楷體" pitchFamily="65" charset="-120"/>
              </a:rPr>
              <a:t>where</a:t>
            </a:r>
          </a:p>
        </p:txBody>
      </p:sp>
      <p:sp>
        <p:nvSpPr>
          <p:cNvPr id="8" name="Freeform 1044"/>
          <p:cNvSpPr>
            <a:spLocks/>
          </p:cNvSpPr>
          <p:nvPr/>
        </p:nvSpPr>
        <p:spPr bwMode="auto">
          <a:xfrm>
            <a:off x="2976563" y="2268538"/>
            <a:ext cx="609600" cy="369332"/>
          </a:xfrm>
          <a:custGeom>
            <a:avLst/>
            <a:gdLst>
              <a:gd name="T0" fmla="*/ 0 w 384"/>
              <a:gd name="T1" fmla="*/ 0 h 144"/>
              <a:gd name="T2" fmla="*/ 0 w 384"/>
              <a:gd name="T3" fmla="*/ 2147483647 h 144"/>
              <a:gd name="T4" fmla="*/ 2147483647 w 384"/>
              <a:gd name="T5" fmla="*/ 2147483647 h 144"/>
              <a:gd name="T6" fmla="*/ 2147483647 w 384"/>
              <a:gd name="T7" fmla="*/ 0 h 144"/>
              <a:gd name="T8" fmla="*/ 0 60000 65536"/>
              <a:gd name="T9" fmla="*/ 0 60000 65536"/>
              <a:gd name="T10" fmla="*/ 0 60000 65536"/>
              <a:gd name="T11" fmla="*/ 0 60000 65536"/>
              <a:gd name="T12" fmla="*/ 0 w 384"/>
              <a:gd name="T13" fmla="*/ 0 h 144"/>
              <a:gd name="T14" fmla="*/ 384 w 384"/>
              <a:gd name="T15" fmla="*/ 144 h 14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84" h="144">
                <a:moveTo>
                  <a:pt x="0" y="0"/>
                </a:moveTo>
                <a:lnTo>
                  <a:pt x="0" y="144"/>
                </a:lnTo>
                <a:lnTo>
                  <a:pt x="384" y="144"/>
                </a:lnTo>
                <a:lnTo>
                  <a:pt x="384" y="0"/>
                </a:lnTo>
              </a:path>
            </a:pathLst>
          </a:custGeom>
          <a:noFill/>
          <a:ln w="25400">
            <a:solidFill>
              <a:schemeClr val="hlink"/>
            </a:solidFill>
            <a:round/>
            <a:headEnd type="triangle" w="sm" len="sm"/>
            <a:tailEnd type="triangle" w="sm" len="sm"/>
          </a:ln>
        </p:spPr>
        <p:txBody>
          <a:bodyPr>
            <a:spAutoFit/>
          </a:bodyPr>
          <a:lstStyle/>
          <a:p>
            <a:endParaRPr lang="en-US" b="1"/>
          </a:p>
        </p:txBody>
      </p:sp>
      <p:sp>
        <p:nvSpPr>
          <p:cNvPr id="9" name="Text Box 1036"/>
          <p:cNvSpPr txBox="1">
            <a:spLocks noChangeArrowheads="1"/>
          </p:cNvSpPr>
          <p:nvPr/>
        </p:nvSpPr>
        <p:spPr bwMode="auto">
          <a:xfrm>
            <a:off x="2471738" y="2644775"/>
            <a:ext cx="1939925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SzTx/>
              <a:buFontTx/>
              <a:buNone/>
            </a:pPr>
            <a:r>
              <a:rPr lang="en-US" altLang="zh-TW" sz="2000" b="1">
                <a:solidFill>
                  <a:schemeClr val="folHlink"/>
                </a:solidFill>
                <a:ea typeface="標楷體" pitchFamily="65" charset="-120"/>
              </a:rPr>
              <a:t>size of</a:t>
            </a:r>
            <a:r>
              <a:rPr lang="en-US" altLang="zh-TW" sz="2000" b="1" i="1">
                <a:solidFill>
                  <a:schemeClr val="folHlink"/>
                </a:solidFill>
                <a:ea typeface="標楷體" pitchFamily="65" charset="-120"/>
              </a:rPr>
              <a:t>  C=AB</a:t>
            </a:r>
            <a:endParaRPr lang="zh-TW" altLang="en-US" sz="2000" b="1">
              <a:solidFill>
                <a:schemeClr val="folHlink"/>
              </a:solidFill>
              <a:ea typeface="標楷體" pitchFamily="65" charset="-120"/>
            </a:endParaRPr>
          </a:p>
        </p:txBody>
      </p:sp>
      <p:sp>
        <p:nvSpPr>
          <p:cNvPr id="10" name="Freeform 1045"/>
          <p:cNvSpPr>
            <a:spLocks/>
          </p:cNvSpPr>
          <p:nvPr/>
        </p:nvSpPr>
        <p:spPr bwMode="auto">
          <a:xfrm>
            <a:off x="2763838" y="2339975"/>
            <a:ext cx="1066800" cy="369332"/>
          </a:xfrm>
          <a:custGeom>
            <a:avLst/>
            <a:gdLst>
              <a:gd name="T0" fmla="*/ 0 w 384"/>
              <a:gd name="T1" fmla="*/ 0 h 144"/>
              <a:gd name="T2" fmla="*/ 0 w 384"/>
              <a:gd name="T3" fmla="*/ 2147483647 h 144"/>
              <a:gd name="T4" fmla="*/ 2147483647 w 384"/>
              <a:gd name="T5" fmla="*/ 2147483647 h 144"/>
              <a:gd name="T6" fmla="*/ 2147483647 w 384"/>
              <a:gd name="T7" fmla="*/ 0 h 144"/>
              <a:gd name="T8" fmla="*/ 0 60000 65536"/>
              <a:gd name="T9" fmla="*/ 0 60000 65536"/>
              <a:gd name="T10" fmla="*/ 0 60000 65536"/>
              <a:gd name="T11" fmla="*/ 0 60000 65536"/>
              <a:gd name="T12" fmla="*/ 0 w 384"/>
              <a:gd name="T13" fmla="*/ 0 h 144"/>
              <a:gd name="T14" fmla="*/ 384 w 384"/>
              <a:gd name="T15" fmla="*/ 144 h 14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84" h="144">
                <a:moveTo>
                  <a:pt x="0" y="0"/>
                </a:moveTo>
                <a:lnTo>
                  <a:pt x="0" y="144"/>
                </a:lnTo>
                <a:lnTo>
                  <a:pt x="384" y="144"/>
                </a:lnTo>
                <a:lnTo>
                  <a:pt x="384" y="0"/>
                </a:lnTo>
              </a:path>
            </a:pathLst>
          </a:custGeom>
          <a:noFill/>
          <a:ln w="25400">
            <a:solidFill>
              <a:schemeClr val="hlink"/>
            </a:solidFill>
            <a:round/>
            <a:headEnd type="triangle" w="sm" len="sm"/>
            <a:tailEnd type="triangle" w="sm" len="sm"/>
          </a:ln>
        </p:spPr>
        <p:txBody>
          <a:bodyPr>
            <a:spAutoFit/>
          </a:bodyPr>
          <a:lstStyle/>
          <a:p>
            <a:endParaRPr lang="en-US" b="1"/>
          </a:p>
        </p:txBody>
      </p:sp>
      <p:grpSp>
        <p:nvGrpSpPr>
          <p:cNvPr id="11" name="Group 1051"/>
          <p:cNvGrpSpPr>
            <a:grpSpLocks/>
          </p:cNvGrpSpPr>
          <p:nvPr/>
        </p:nvGrpSpPr>
        <p:grpSpPr bwMode="auto">
          <a:xfrm>
            <a:off x="839788" y="4591054"/>
            <a:ext cx="6203950" cy="633413"/>
            <a:chOff x="624" y="2860"/>
            <a:chExt cx="3908" cy="399"/>
          </a:xfrm>
        </p:grpSpPr>
        <p:sp>
          <p:nvSpPr>
            <p:cNvPr id="12" name="Rectangle 1048"/>
            <p:cNvSpPr>
              <a:spLocks noChangeArrowheads="1"/>
            </p:cNvSpPr>
            <p:nvPr/>
          </p:nvSpPr>
          <p:spPr bwMode="auto">
            <a:xfrm>
              <a:off x="2496" y="2860"/>
              <a:ext cx="116" cy="233"/>
            </a:xfrm>
            <a:prstGeom prst="rect">
              <a:avLst/>
            </a:prstGeom>
            <a:solidFill>
              <a:srgbClr val="CCFFCC"/>
            </a:solidFill>
            <a:ln w="25400">
              <a:solidFill>
                <a:schemeClr val="hlink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zh-TW" altLang="en-US" b="1"/>
            </a:p>
          </p:txBody>
        </p:sp>
        <p:sp>
          <p:nvSpPr>
            <p:cNvPr id="13" name="Rectangle 1047"/>
            <p:cNvSpPr>
              <a:spLocks noChangeArrowheads="1"/>
            </p:cNvSpPr>
            <p:nvPr/>
          </p:nvSpPr>
          <p:spPr bwMode="auto">
            <a:xfrm>
              <a:off x="624" y="2884"/>
              <a:ext cx="116" cy="233"/>
            </a:xfrm>
            <a:prstGeom prst="rect">
              <a:avLst/>
            </a:prstGeom>
            <a:solidFill>
              <a:srgbClr val="CCFFCC"/>
            </a:solidFill>
            <a:ln w="25400">
              <a:solidFill>
                <a:schemeClr val="hlink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zh-TW" altLang="en-US" b="1"/>
            </a:p>
          </p:txBody>
        </p:sp>
        <p:sp>
          <p:nvSpPr>
            <p:cNvPr id="14" name="Oval 1049"/>
            <p:cNvSpPr>
              <a:spLocks noChangeArrowheads="1"/>
            </p:cNvSpPr>
            <p:nvPr/>
          </p:nvSpPr>
          <p:spPr bwMode="auto">
            <a:xfrm>
              <a:off x="4368" y="2932"/>
              <a:ext cx="164" cy="327"/>
            </a:xfrm>
            <a:prstGeom prst="ellipse">
              <a:avLst/>
            </a:prstGeom>
            <a:noFill/>
            <a:ln w="25400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zh-TW" altLang="en-US" b="1"/>
            </a:p>
          </p:txBody>
        </p:sp>
      </p:grpSp>
      <p:graphicFrame>
        <p:nvGraphicFramePr>
          <p:cNvPr id="15" name="Object 1027"/>
          <p:cNvGraphicFramePr>
            <a:graphicFrameLocks noChangeAspect="1"/>
          </p:cNvGraphicFramePr>
          <p:nvPr/>
        </p:nvGraphicFramePr>
        <p:xfrm>
          <a:off x="827088" y="3860800"/>
          <a:ext cx="7265987" cy="1789113"/>
        </p:xfrm>
        <a:graphic>
          <a:graphicData uri="http://schemas.openxmlformats.org/presentationml/2006/ole">
            <p:oleObj spid="_x0000_s5125" name="Equation" r:id="rId6" imgW="4647960" imgH="1117440" progId="">
              <p:embed/>
            </p:oleObj>
          </a:graphicData>
        </a:graphic>
      </p:graphicFrame>
      <p:sp>
        <p:nvSpPr>
          <p:cNvPr id="16" name="Text Box 1054"/>
          <p:cNvSpPr txBox="1">
            <a:spLocks noChangeArrowheads="1"/>
          </p:cNvSpPr>
          <p:nvPr/>
        </p:nvSpPr>
        <p:spPr bwMode="auto">
          <a:xfrm>
            <a:off x="684213" y="5876925"/>
            <a:ext cx="8135937" cy="70802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9875" indent="-269875">
              <a:buClr>
                <a:schemeClr val="tx1"/>
              </a:buClr>
              <a:buSzPct val="40000"/>
              <a:buFont typeface="Wingdings" pitchFamily="2" charset="2"/>
              <a:buNone/>
            </a:pPr>
            <a:r>
              <a:rPr lang="en-US" altLang="zh-TW" sz="2000" b="1">
                <a:ea typeface="標楷體" pitchFamily="65" charset="-120"/>
              </a:rPr>
              <a:t>※ The entry </a:t>
            </a:r>
            <a:r>
              <a:rPr lang="en-US" altLang="zh-TW" sz="2000" b="1" i="1">
                <a:ea typeface="標楷體" pitchFamily="65" charset="-120"/>
              </a:rPr>
              <a:t>c</a:t>
            </a:r>
            <a:r>
              <a:rPr lang="en-US" altLang="zh-TW" sz="2000" b="1" i="1" baseline="-25000">
                <a:ea typeface="標楷體" pitchFamily="65" charset="-120"/>
              </a:rPr>
              <a:t>ij</a:t>
            </a:r>
            <a:r>
              <a:rPr lang="en-US" altLang="zh-TW" sz="2000" b="1">
                <a:ea typeface="標楷體" pitchFamily="65" charset="-120"/>
              </a:rPr>
              <a:t> is obtained by calculating the sum of the entry-by-entry product between the </a:t>
            </a:r>
            <a:r>
              <a:rPr lang="en-US" altLang="zh-TW" sz="2000" b="1" i="1">
                <a:ea typeface="標楷體" pitchFamily="65" charset="-120"/>
              </a:rPr>
              <a:t>i</a:t>
            </a:r>
            <a:r>
              <a:rPr lang="en-US" altLang="zh-TW" sz="2000" b="1">
                <a:ea typeface="標楷體" pitchFamily="65" charset="-120"/>
              </a:rPr>
              <a:t>th row of </a:t>
            </a:r>
            <a:r>
              <a:rPr lang="en-US" altLang="zh-TW" sz="2000" b="1" i="1">
                <a:ea typeface="標楷體" pitchFamily="65" charset="-120"/>
              </a:rPr>
              <a:t>A</a:t>
            </a:r>
            <a:r>
              <a:rPr lang="en-US" altLang="zh-TW" sz="2000" b="1">
                <a:ea typeface="標楷體" pitchFamily="65" charset="-120"/>
              </a:rPr>
              <a:t> and the </a:t>
            </a:r>
            <a:r>
              <a:rPr lang="en-US" altLang="zh-TW" sz="2000" b="1" i="1">
                <a:ea typeface="標楷體" pitchFamily="65" charset="-120"/>
              </a:rPr>
              <a:t>j</a:t>
            </a:r>
            <a:r>
              <a:rPr lang="en-US" altLang="zh-TW" sz="2000" b="1">
                <a:ea typeface="標楷體" pitchFamily="65" charset="-120"/>
              </a:rPr>
              <a:t>th column of </a:t>
            </a:r>
            <a:r>
              <a:rPr lang="en-US" altLang="zh-TW" sz="2000" b="1" i="1">
                <a:ea typeface="標楷體" pitchFamily="65" charset="-120"/>
              </a:rPr>
              <a:t>B</a:t>
            </a:r>
            <a:endParaRPr lang="en-US" altLang="zh-TW" sz="2000" b="1">
              <a:ea typeface="標楷體" pitchFamily="65" charset="-120"/>
            </a:endParaRPr>
          </a:p>
        </p:txBody>
      </p:sp>
      <p:sp>
        <p:nvSpPr>
          <p:cNvPr id="17" name="Line 1178"/>
          <p:cNvSpPr>
            <a:spLocks noChangeShapeType="1"/>
          </p:cNvSpPr>
          <p:nvPr/>
        </p:nvSpPr>
        <p:spPr bwMode="auto">
          <a:xfrm>
            <a:off x="3263900" y="2565400"/>
            <a:ext cx="1655763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IN" b="1"/>
          </a:p>
        </p:txBody>
      </p:sp>
      <p:sp>
        <p:nvSpPr>
          <p:cNvPr id="18" name="Line 1182"/>
          <p:cNvSpPr>
            <a:spLocks noChangeShapeType="1"/>
          </p:cNvSpPr>
          <p:nvPr/>
        </p:nvSpPr>
        <p:spPr bwMode="auto">
          <a:xfrm flipV="1">
            <a:off x="3276600" y="2492375"/>
            <a:ext cx="0" cy="71438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none" w="sm" len="sm"/>
          </a:ln>
        </p:spPr>
        <p:txBody>
          <a:bodyPr>
            <a:spAutoFit/>
          </a:bodyPr>
          <a:lstStyle/>
          <a:p>
            <a:endParaRPr lang="en-IN" b="1"/>
          </a:p>
        </p:txBody>
      </p:sp>
      <p:sp>
        <p:nvSpPr>
          <p:cNvPr id="19" name="Text Box 1183"/>
          <p:cNvSpPr txBox="1">
            <a:spLocks noChangeArrowheads="1"/>
          </p:cNvSpPr>
          <p:nvPr/>
        </p:nvSpPr>
        <p:spPr bwMode="auto">
          <a:xfrm>
            <a:off x="4933950" y="2349500"/>
            <a:ext cx="2159000" cy="3968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altLang="zh-TW" sz="2000" b="1">
                <a:solidFill>
                  <a:schemeClr val="folHlink"/>
                </a:solidFill>
              </a:rPr>
              <a:t>should be equal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b="1"/>
              <a:t>2.</a:t>
            </a:r>
            <a:fld id="{C76E3BB0-7B1E-4BB8-BDCC-CE2559AE3D77}" type="slidenum">
              <a:rPr lang="en-US" altLang="zh-TW" b="1"/>
              <a:pPr>
                <a:defRPr/>
              </a:pPr>
              <a:t>7</a:t>
            </a:fld>
            <a:endParaRPr lang="en-US" altLang="zh-TW" b="1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771650" y="1214438"/>
          <a:ext cx="2081213" cy="1420812"/>
        </p:xfrm>
        <a:graphic>
          <a:graphicData uri="http://schemas.openxmlformats.org/presentationml/2006/ole">
            <p:oleObj spid="_x0000_s6146" name="Equation" r:id="rId3" imgW="1041120" imgH="711000" progId="">
              <p:embed/>
            </p:oleObj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4260850" y="1481138"/>
          <a:ext cx="1954213" cy="939800"/>
        </p:xfrm>
        <a:graphic>
          <a:graphicData uri="http://schemas.openxmlformats.org/presentationml/2006/ole">
            <p:oleObj spid="_x0000_s6147" name="Equation" r:id="rId4" imgW="977760" imgH="469800" progId="">
              <p:embed/>
            </p:oleObj>
          </a:graphicData>
        </a:graphic>
      </p:graphicFrame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81000" y="785813"/>
            <a:ext cx="5794375" cy="36933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ct val="40000"/>
            </a:pPr>
            <a:r>
              <a:rPr lang="zh-TW" altLang="en-US" b="1">
                <a:ea typeface="標楷體" pitchFamily="65" charset="-120"/>
              </a:rPr>
              <a:t> </a:t>
            </a:r>
            <a:r>
              <a:rPr lang="en-US" altLang="zh-TW" b="1">
                <a:ea typeface="標楷體" pitchFamily="65" charset="-120"/>
              </a:rPr>
              <a:t>Ex 4: Find </a:t>
            </a:r>
            <a:r>
              <a:rPr lang="en-US" altLang="zh-TW" b="1" i="1">
                <a:ea typeface="標楷體" pitchFamily="65" charset="-120"/>
              </a:rPr>
              <a:t>AB</a:t>
            </a:r>
            <a:endParaRPr lang="en-US" altLang="zh-TW" b="1">
              <a:ea typeface="標楷體" pitchFamily="65" charset="-12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33400" y="2500313"/>
            <a:ext cx="1662113" cy="36933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SzTx/>
              <a:buFontTx/>
              <a:buNone/>
            </a:pPr>
            <a:r>
              <a:rPr lang="en-US" altLang="zh-TW" b="1">
                <a:ea typeface="標楷體" pitchFamily="65" charset="-120"/>
              </a:rPr>
              <a:t>Sol:</a:t>
            </a: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1042988" y="2944813"/>
          <a:ext cx="5738812" cy="2894012"/>
        </p:xfrm>
        <a:graphic>
          <a:graphicData uri="http://schemas.openxmlformats.org/presentationml/2006/ole">
            <p:oleObj spid="_x0000_s6148" name="Equation" r:id="rId5" imgW="2869920" imgH="1447560" progId="">
              <p:embed/>
            </p:oleObj>
          </a:graphicData>
        </a:graphic>
      </p:graphicFrame>
      <p:sp>
        <p:nvSpPr>
          <p:cNvPr id="8" name="Text Box 1036"/>
          <p:cNvSpPr txBox="1">
            <a:spLocks noChangeArrowheads="1"/>
          </p:cNvSpPr>
          <p:nvPr/>
        </p:nvSpPr>
        <p:spPr bwMode="auto">
          <a:xfrm>
            <a:off x="500063" y="5857875"/>
            <a:ext cx="8072437" cy="723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6213" indent="-176213">
              <a:spcBef>
                <a:spcPts val="600"/>
              </a:spcBef>
              <a:buClr>
                <a:schemeClr val="tx1"/>
              </a:buClr>
              <a:buSzPct val="40000"/>
            </a:pPr>
            <a:r>
              <a:rPr lang="en-US" altLang="zh-TW" b="1">
                <a:ea typeface="標楷體" pitchFamily="65" charset="-120"/>
              </a:rPr>
              <a:t>Note: </a:t>
            </a:r>
            <a:r>
              <a:rPr lang="en-US" altLang="zh-TW" b="1">
                <a:solidFill>
                  <a:schemeClr val="tx1"/>
                </a:solidFill>
                <a:ea typeface="標楷體" pitchFamily="65" charset="-120"/>
              </a:rPr>
              <a:t>(1) </a:t>
            </a:r>
            <a:r>
              <a:rPr lang="en-US" altLang="zh-TW" b="1" i="1">
                <a:solidFill>
                  <a:schemeClr val="tx1"/>
                </a:solidFill>
                <a:ea typeface="標楷體" pitchFamily="65" charset="-120"/>
              </a:rPr>
              <a:t>BA</a:t>
            </a:r>
            <a:r>
              <a:rPr lang="en-US" altLang="zh-TW" b="1">
                <a:solidFill>
                  <a:schemeClr val="tx1"/>
                </a:solidFill>
                <a:ea typeface="標楷體" pitchFamily="65" charset="-120"/>
              </a:rPr>
              <a:t> is not multipliable</a:t>
            </a:r>
          </a:p>
          <a:p>
            <a:pPr marL="176213" indent="-176213">
              <a:spcBef>
                <a:spcPts val="600"/>
              </a:spcBef>
              <a:buClr>
                <a:schemeClr val="tx1"/>
              </a:buClr>
              <a:buSzPct val="40000"/>
              <a:buFont typeface="Wingdings" pitchFamily="2" charset="2"/>
              <a:buNone/>
            </a:pPr>
            <a:r>
              <a:rPr lang="en-US" altLang="zh-TW" b="1">
                <a:solidFill>
                  <a:schemeClr val="tx1"/>
                </a:solidFill>
                <a:ea typeface="標楷體" pitchFamily="65" charset="-120"/>
              </a:rPr>
              <a:t>            (2) Even </a:t>
            </a:r>
            <a:r>
              <a:rPr lang="en-US" altLang="zh-TW" b="1" i="1">
                <a:solidFill>
                  <a:schemeClr val="tx1"/>
                </a:solidFill>
                <a:ea typeface="標楷體" pitchFamily="65" charset="-120"/>
              </a:rPr>
              <a:t>BA</a:t>
            </a:r>
            <a:r>
              <a:rPr lang="en-US" altLang="zh-TW" b="1">
                <a:solidFill>
                  <a:schemeClr val="tx1"/>
                </a:solidFill>
                <a:ea typeface="標楷體" pitchFamily="65" charset="-120"/>
              </a:rPr>
              <a:t> is multipliable, </a:t>
            </a:r>
            <a:r>
              <a:rPr lang="en-US" altLang="zh-TW" b="1" i="1">
                <a:solidFill>
                  <a:schemeClr val="tx1"/>
                </a:solidFill>
                <a:ea typeface="標楷體" pitchFamily="65" charset="-120"/>
              </a:rPr>
              <a:t>AB</a:t>
            </a:r>
            <a:r>
              <a:rPr lang="en-US" altLang="zh-TW" b="1">
                <a:solidFill>
                  <a:schemeClr val="tx1"/>
                </a:solidFill>
              </a:rPr>
              <a:t>≠</a:t>
            </a:r>
            <a:r>
              <a:rPr lang="en-US" altLang="zh-TW" b="1" i="1">
                <a:solidFill>
                  <a:schemeClr val="tx1"/>
                </a:solidFill>
              </a:rPr>
              <a:t>BA</a:t>
            </a:r>
            <a:r>
              <a:rPr lang="en-US" altLang="zh-TW" b="1">
                <a:solidFill>
                  <a:schemeClr val="tx1"/>
                </a:solidFill>
                <a:ea typeface="標楷體" pitchFamily="65" charset="-120"/>
              </a:rPr>
              <a:t> </a:t>
            </a: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b="1"/>
              <a:t>2.</a:t>
            </a:r>
            <a:fld id="{B22DC6B0-A66F-4E8B-ABC3-01369F0201B4}" type="slidenum">
              <a:rPr lang="en-US" altLang="zh-TW" b="1"/>
              <a:pPr>
                <a:defRPr/>
              </a:pPr>
              <a:t>8</a:t>
            </a:fld>
            <a:endParaRPr lang="en-US" altLang="zh-TW" b="1"/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81000" y="914400"/>
            <a:ext cx="8191500" cy="36933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ct val="40000"/>
            </a:pPr>
            <a:r>
              <a:rPr lang="zh-TW" altLang="en-US" b="1">
                <a:ea typeface="標楷體" pitchFamily="65" charset="-120"/>
              </a:rPr>
              <a:t> </a:t>
            </a:r>
            <a:r>
              <a:rPr lang="en-US" altLang="zh-TW" b="1">
                <a:ea typeface="標楷體" pitchFamily="65" charset="-120"/>
              </a:rPr>
              <a:t>Matrix form of a system of linear equations in </a:t>
            </a:r>
            <a:r>
              <a:rPr lang="en-US" altLang="zh-TW" b="1" i="1">
                <a:ea typeface="標楷體" pitchFamily="65" charset="-120"/>
              </a:rPr>
              <a:t>n</a:t>
            </a:r>
            <a:r>
              <a:rPr lang="en-US" altLang="zh-TW" b="1">
                <a:ea typeface="標楷體" pitchFamily="65" charset="-120"/>
              </a:rPr>
              <a:t> variables:</a:t>
            </a:r>
            <a:endParaRPr lang="zh-TW" altLang="en-US" b="1">
              <a:ea typeface="標楷體" pitchFamily="65" charset="-120"/>
            </a:endParaRPr>
          </a:p>
        </p:txBody>
      </p:sp>
      <p:graphicFrame>
        <p:nvGraphicFramePr>
          <p:cNvPr id="4" name="Object 0"/>
          <p:cNvGraphicFramePr>
            <a:graphicFrameLocks noChangeAspect="1"/>
          </p:cNvGraphicFramePr>
          <p:nvPr/>
        </p:nvGraphicFramePr>
        <p:xfrm>
          <a:off x="914400" y="1447800"/>
          <a:ext cx="3822700" cy="1778000"/>
        </p:xfrm>
        <a:graphic>
          <a:graphicData uri="http://schemas.openxmlformats.org/presentationml/2006/ole">
            <p:oleObj spid="_x0000_s7170" name="方程式" r:id="rId3" imgW="3822480" imgH="1777680" progId="Equation.3">
              <p:embed/>
            </p:oleObj>
          </a:graphicData>
        </a:graphic>
      </p:graphicFrame>
      <p:grpSp>
        <p:nvGrpSpPr>
          <p:cNvPr id="5" name="Group 22"/>
          <p:cNvGrpSpPr>
            <a:grpSpLocks/>
          </p:cNvGrpSpPr>
          <p:nvPr/>
        </p:nvGrpSpPr>
        <p:grpSpPr bwMode="auto">
          <a:xfrm>
            <a:off x="2382838" y="5811838"/>
            <a:ext cx="2601913" cy="584200"/>
            <a:chOff x="1501" y="3613"/>
            <a:chExt cx="1639" cy="368"/>
          </a:xfrm>
        </p:grpSpPr>
        <p:sp>
          <p:nvSpPr>
            <p:cNvPr id="6" name="Text Box 8"/>
            <p:cNvSpPr txBox="1">
              <a:spLocks noChangeArrowheads="1"/>
            </p:cNvSpPr>
            <p:nvPr/>
          </p:nvSpPr>
          <p:spPr bwMode="auto">
            <a:xfrm rot="5400000">
              <a:off x="1508" y="3606"/>
              <a:ext cx="220" cy="23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altLang="zh-TW" b="1">
                  <a:solidFill>
                    <a:schemeClr val="tx1"/>
                  </a:solidFill>
                  <a:ea typeface="標楷體" pitchFamily="65" charset="-120"/>
                </a:rPr>
                <a:t>=</a:t>
              </a:r>
            </a:p>
          </p:txBody>
        </p: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 rot="5400000">
              <a:off x="2415" y="3606"/>
              <a:ext cx="220" cy="23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altLang="zh-TW" b="1">
                  <a:solidFill>
                    <a:schemeClr val="tx1"/>
                  </a:solidFill>
                  <a:ea typeface="標楷體" pitchFamily="65" charset="-120"/>
                </a:rPr>
                <a:t>=</a:t>
              </a:r>
            </a:p>
          </p:txBody>
        </p:sp>
        <p:sp>
          <p:nvSpPr>
            <p:cNvPr id="8" name="Text Box 10"/>
            <p:cNvSpPr txBox="1">
              <a:spLocks noChangeArrowheads="1"/>
            </p:cNvSpPr>
            <p:nvPr/>
          </p:nvSpPr>
          <p:spPr bwMode="auto">
            <a:xfrm rot="5400000">
              <a:off x="2914" y="3606"/>
              <a:ext cx="220" cy="23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altLang="zh-TW" b="1">
                  <a:solidFill>
                    <a:schemeClr val="tx1"/>
                  </a:solidFill>
                  <a:ea typeface="標楷體" pitchFamily="65" charset="-120"/>
                </a:rPr>
                <a:t>=</a:t>
              </a:r>
            </a:p>
          </p:txBody>
        </p:sp>
        <p:sp>
          <p:nvSpPr>
            <p:cNvPr id="9" name="Text Box 11"/>
            <p:cNvSpPr txBox="1">
              <a:spLocks noChangeArrowheads="1"/>
            </p:cNvSpPr>
            <p:nvPr/>
          </p:nvSpPr>
          <p:spPr bwMode="auto">
            <a:xfrm>
              <a:off x="1519" y="3748"/>
              <a:ext cx="408" cy="23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altLang="zh-TW" b="1" i="1">
                  <a:solidFill>
                    <a:schemeClr val="tx1"/>
                  </a:solidFill>
                  <a:ea typeface="標楷體" pitchFamily="65" charset="-120"/>
                </a:rPr>
                <a:t>A</a:t>
              </a:r>
            </a:p>
          </p:txBody>
        </p:sp>
        <p:sp>
          <p:nvSpPr>
            <p:cNvPr id="10" name="Text Box 12"/>
            <p:cNvSpPr txBox="1">
              <a:spLocks noChangeArrowheads="1"/>
            </p:cNvSpPr>
            <p:nvPr/>
          </p:nvSpPr>
          <p:spPr bwMode="auto">
            <a:xfrm>
              <a:off x="2426" y="3732"/>
              <a:ext cx="181" cy="23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altLang="zh-TW" b="1">
                  <a:solidFill>
                    <a:schemeClr val="tx1"/>
                  </a:solidFill>
                  <a:ea typeface="標楷體" pitchFamily="65" charset="-120"/>
                </a:rPr>
                <a:t>x</a:t>
              </a:r>
            </a:p>
          </p:txBody>
        </p:sp>
        <p:sp>
          <p:nvSpPr>
            <p:cNvPr id="11" name="Text Box 13"/>
            <p:cNvSpPr txBox="1">
              <a:spLocks noChangeArrowheads="1"/>
            </p:cNvSpPr>
            <p:nvPr/>
          </p:nvSpPr>
          <p:spPr bwMode="auto">
            <a:xfrm>
              <a:off x="2925" y="3748"/>
              <a:ext cx="181" cy="23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altLang="zh-TW" b="1">
                  <a:solidFill>
                    <a:schemeClr val="tx1"/>
                  </a:solidFill>
                  <a:ea typeface="標楷體" pitchFamily="65" charset="-120"/>
                </a:rPr>
                <a:t>b</a:t>
              </a:r>
            </a:p>
          </p:txBody>
        </p:sp>
      </p:grpSp>
      <p:graphicFrame>
        <p:nvGraphicFramePr>
          <p:cNvPr id="12" name="Object 1"/>
          <p:cNvGraphicFramePr>
            <a:graphicFrameLocks noChangeAspect="1"/>
          </p:cNvGraphicFramePr>
          <p:nvPr/>
        </p:nvGraphicFramePr>
        <p:xfrm>
          <a:off x="6135688" y="2274888"/>
          <a:ext cx="2311400" cy="342900"/>
        </p:xfrm>
        <a:graphic>
          <a:graphicData uri="http://schemas.openxmlformats.org/presentationml/2006/ole">
            <p:oleObj spid="_x0000_s7171" name="Equation" r:id="rId4" imgW="2311200" imgH="342720" progId="Equation.3">
              <p:embed/>
            </p:oleObj>
          </a:graphicData>
        </a:graphic>
      </p:graphicFrame>
      <p:graphicFrame>
        <p:nvGraphicFramePr>
          <p:cNvPr id="13" name="Object 2"/>
          <p:cNvGraphicFramePr>
            <a:graphicFrameLocks noChangeAspect="1"/>
          </p:cNvGraphicFramePr>
          <p:nvPr/>
        </p:nvGraphicFramePr>
        <p:xfrm>
          <a:off x="5991225" y="4500563"/>
          <a:ext cx="2795588" cy="406400"/>
        </p:xfrm>
        <a:graphic>
          <a:graphicData uri="http://schemas.openxmlformats.org/presentationml/2006/ole">
            <p:oleObj spid="_x0000_s7172" name="Equation" r:id="rId5" imgW="1396800" imgH="203040" progId="">
              <p:embed/>
            </p:oleObj>
          </a:graphicData>
        </a:graphic>
      </p:graphicFrame>
      <p:sp>
        <p:nvSpPr>
          <p:cNvPr id="14" name="Line 16"/>
          <p:cNvSpPr>
            <a:spLocks noChangeShapeType="1"/>
          </p:cNvSpPr>
          <p:nvPr/>
        </p:nvSpPr>
        <p:spPr bwMode="auto">
          <a:xfrm>
            <a:off x="7202488" y="3001963"/>
            <a:ext cx="0" cy="12239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IN" b="1"/>
          </a:p>
        </p:txBody>
      </p:sp>
      <p:grpSp>
        <p:nvGrpSpPr>
          <p:cNvPr id="15" name="Group 23"/>
          <p:cNvGrpSpPr>
            <a:grpSpLocks/>
          </p:cNvGrpSpPr>
          <p:nvPr/>
        </p:nvGrpSpPr>
        <p:grpSpPr bwMode="auto">
          <a:xfrm>
            <a:off x="6488113" y="4953000"/>
            <a:ext cx="1292225" cy="496888"/>
            <a:chOff x="4087" y="3072"/>
            <a:chExt cx="814" cy="313"/>
          </a:xfrm>
        </p:grpSpPr>
        <p:graphicFrame>
          <p:nvGraphicFramePr>
            <p:cNvPr id="16" name="Object 5"/>
            <p:cNvGraphicFramePr>
              <a:graphicFrameLocks noChangeAspect="1"/>
            </p:cNvGraphicFramePr>
            <p:nvPr/>
          </p:nvGraphicFramePr>
          <p:xfrm>
            <a:off x="4087" y="3072"/>
            <a:ext cx="769" cy="224"/>
          </p:xfrm>
          <a:graphic>
            <a:graphicData uri="http://schemas.openxmlformats.org/presentationml/2006/ole">
              <p:oleObj spid="_x0000_s7173" name="Equation" r:id="rId6" imgW="609480" imgH="177480" progId="">
                <p:embed/>
              </p:oleObj>
            </a:graphicData>
          </a:graphic>
        </p:graphicFrame>
        <p:graphicFrame>
          <p:nvGraphicFramePr>
            <p:cNvPr id="17" name="Object 6"/>
            <p:cNvGraphicFramePr>
              <a:graphicFrameLocks noChangeAspect="1"/>
            </p:cNvGraphicFramePr>
            <p:nvPr/>
          </p:nvGraphicFramePr>
          <p:xfrm>
            <a:off x="4195" y="3301"/>
            <a:ext cx="363" cy="84"/>
          </p:xfrm>
          <a:graphic>
            <a:graphicData uri="http://schemas.openxmlformats.org/presentationml/2006/ole">
              <p:oleObj spid="_x0000_s7174" name="方程式" r:id="rId7" imgW="1206360" imgH="279360" progId="Equation.3">
                <p:embed/>
              </p:oleObj>
            </a:graphicData>
          </a:graphic>
        </p:graphicFrame>
        <p:graphicFrame>
          <p:nvGraphicFramePr>
            <p:cNvPr id="18" name="Object 7"/>
            <p:cNvGraphicFramePr>
              <a:graphicFrameLocks noChangeAspect="1"/>
            </p:cNvGraphicFramePr>
            <p:nvPr/>
          </p:nvGraphicFramePr>
          <p:xfrm>
            <a:off x="4719" y="3300"/>
            <a:ext cx="182" cy="85"/>
          </p:xfrm>
          <a:graphic>
            <a:graphicData uri="http://schemas.openxmlformats.org/presentationml/2006/ole">
              <p:oleObj spid="_x0000_s7175" name="方程式" r:id="rId8" imgW="596880" imgH="279360" progId="Equation.3">
                <p:embed/>
              </p:oleObj>
            </a:graphicData>
          </a:graphic>
        </p:graphicFrame>
      </p:grpSp>
      <p:grpSp>
        <p:nvGrpSpPr>
          <p:cNvPr id="19" name="Group 21"/>
          <p:cNvGrpSpPr>
            <a:grpSpLocks/>
          </p:cNvGrpSpPr>
          <p:nvPr/>
        </p:nvGrpSpPr>
        <p:grpSpPr bwMode="auto">
          <a:xfrm>
            <a:off x="990600" y="3352800"/>
            <a:ext cx="4116388" cy="2489200"/>
            <a:chOff x="672" y="2064"/>
            <a:chExt cx="2593" cy="1568"/>
          </a:xfrm>
        </p:grpSpPr>
        <p:graphicFrame>
          <p:nvGraphicFramePr>
            <p:cNvPr id="20" name="Object 3"/>
            <p:cNvGraphicFramePr>
              <a:graphicFrameLocks noChangeAspect="1"/>
            </p:cNvGraphicFramePr>
            <p:nvPr/>
          </p:nvGraphicFramePr>
          <p:xfrm>
            <a:off x="672" y="2448"/>
            <a:ext cx="2593" cy="1184"/>
          </p:xfrm>
          <a:graphic>
            <a:graphicData uri="http://schemas.openxmlformats.org/presentationml/2006/ole">
              <p:oleObj spid="_x0000_s7176" name="Equation" r:id="rId9" imgW="2057400" imgH="939600" progId="Equation.3">
                <p:embed/>
              </p:oleObj>
            </a:graphicData>
          </a:graphic>
        </p:graphicFrame>
        <p:graphicFrame>
          <p:nvGraphicFramePr>
            <p:cNvPr id="21" name="Object 4"/>
            <p:cNvGraphicFramePr>
              <a:graphicFrameLocks noChangeAspect="1"/>
            </p:cNvGraphicFramePr>
            <p:nvPr/>
          </p:nvGraphicFramePr>
          <p:xfrm>
            <a:off x="1584" y="2064"/>
            <a:ext cx="204" cy="323"/>
          </p:xfrm>
          <a:graphic>
            <a:graphicData uri="http://schemas.openxmlformats.org/presentationml/2006/ole">
              <p:oleObj spid="_x0000_s7177" name="方程式" r:id="rId10" imgW="215640" imgH="342720" progId="Equation.3">
                <p:embed/>
              </p:oleObj>
            </a:graphicData>
          </a:graphic>
        </p:graphicFrame>
      </p:grp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/>
              <a:t>2.</a:t>
            </a:r>
            <a:fld id="{2BB7859A-9607-42B0-BEF9-50B3563E5E46}" type="slidenum">
              <a:rPr lang="en-US" altLang="zh-TW"/>
              <a:pPr>
                <a:defRPr/>
              </a:pPr>
              <a:t>9</a:t>
            </a:fld>
            <a:endParaRPr lang="en-US" altLang="zh-TW"/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188913"/>
            <a:ext cx="7793038" cy="5984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54864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Properties of Matrix Operations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81000" y="908050"/>
            <a:ext cx="7524750" cy="1421928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Clr>
                <a:schemeClr val="tx1"/>
              </a:buClr>
              <a:buSzPct val="40000"/>
            </a:pPr>
            <a:r>
              <a:rPr lang="en-US" altLang="zh-TW" dirty="0">
                <a:solidFill>
                  <a:schemeClr val="tx1"/>
                </a:solidFill>
                <a:ea typeface="標楷體" pitchFamily="65" charset="-120"/>
                <a:sym typeface="Wingdings" pitchFamily="2" charset="2"/>
              </a:rPr>
              <a:t>	</a:t>
            </a:r>
          </a:p>
          <a:p>
            <a:pPr>
              <a:lnSpc>
                <a:spcPct val="120000"/>
              </a:lnSpc>
              <a:spcBef>
                <a:spcPct val="0"/>
              </a:spcBef>
              <a:buSzTx/>
              <a:buFont typeface="Wingdings" pitchFamily="2" charset="2"/>
              <a:buNone/>
            </a:pPr>
            <a:r>
              <a:rPr lang="en-US" altLang="zh-TW" dirty="0">
                <a:solidFill>
                  <a:schemeClr val="tx1"/>
                </a:solidFill>
                <a:ea typeface="標楷體" pitchFamily="65" charset="-120"/>
                <a:sym typeface="Wingdings" pitchFamily="2" charset="2"/>
              </a:rPr>
              <a:t>      (1) matrix addition</a:t>
            </a:r>
            <a:endParaRPr lang="zh-TW" altLang="en-US" dirty="0">
              <a:solidFill>
                <a:schemeClr val="tx1"/>
              </a:solidFill>
              <a:ea typeface="標楷體" pitchFamily="65" charset="-120"/>
              <a:sym typeface="Wingdings" pitchFamily="2" charset="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SzTx/>
              <a:buFontTx/>
              <a:buNone/>
            </a:pPr>
            <a:r>
              <a:rPr lang="en-US" altLang="zh-TW" dirty="0">
                <a:solidFill>
                  <a:schemeClr val="tx1"/>
                </a:solidFill>
                <a:ea typeface="標楷體" pitchFamily="65" charset="-120"/>
                <a:sym typeface="Wingdings" pitchFamily="2" charset="2"/>
              </a:rPr>
              <a:t>      (2) scalar multiplication</a:t>
            </a:r>
            <a:endParaRPr lang="zh-TW" altLang="en-US" dirty="0">
              <a:solidFill>
                <a:schemeClr val="tx1"/>
              </a:solidFill>
              <a:ea typeface="標楷體" pitchFamily="65" charset="-120"/>
              <a:sym typeface="Wingdings" pitchFamily="2" charset="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SzTx/>
              <a:buFontTx/>
              <a:buNone/>
            </a:pPr>
            <a:r>
              <a:rPr lang="en-US" altLang="zh-TW" dirty="0">
                <a:solidFill>
                  <a:schemeClr val="tx1"/>
                </a:solidFill>
                <a:ea typeface="標楷體" pitchFamily="65" charset="-120"/>
                <a:sym typeface="Wingdings" pitchFamily="2" charset="2"/>
              </a:rPr>
              <a:t>      (3) matrix multiplication</a:t>
            </a:r>
            <a:endParaRPr lang="zh-TW" altLang="en-US" dirty="0">
              <a:solidFill>
                <a:schemeClr val="tx1"/>
              </a:solidFill>
              <a:ea typeface="標楷體" pitchFamily="65" charset="-120"/>
              <a:sym typeface="Wingdings" pitchFamily="2" charset="2"/>
            </a:endParaRPr>
          </a:p>
        </p:txBody>
      </p:sp>
      <p:sp>
        <p:nvSpPr>
          <p:cNvPr id="5" name="Text Box 14"/>
          <p:cNvSpPr txBox="1">
            <a:spLocks noChangeArrowheads="1"/>
          </p:cNvSpPr>
          <p:nvPr/>
        </p:nvSpPr>
        <p:spPr bwMode="auto">
          <a:xfrm>
            <a:off x="395288" y="3476625"/>
            <a:ext cx="38163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ct val="40000"/>
            </a:pPr>
            <a:r>
              <a:rPr lang="zh-TW" altLang="en-US">
                <a:ea typeface="標楷體" pitchFamily="65" charset="-120"/>
              </a:rPr>
              <a:t>  </a:t>
            </a:r>
            <a:r>
              <a:rPr lang="en-US" altLang="zh-TW">
                <a:ea typeface="標楷體" pitchFamily="65" charset="-120"/>
              </a:rPr>
              <a:t>Zero matrix :</a:t>
            </a:r>
          </a:p>
        </p:txBody>
      </p:sp>
      <p:graphicFrame>
        <p:nvGraphicFramePr>
          <p:cNvPr id="6" name="Object 15"/>
          <p:cNvGraphicFramePr>
            <a:graphicFrameLocks noChangeAspect="1"/>
          </p:cNvGraphicFramePr>
          <p:nvPr/>
        </p:nvGraphicFramePr>
        <p:xfrm>
          <a:off x="3654425" y="2852738"/>
          <a:ext cx="3065463" cy="1847850"/>
        </p:xfrm>
        <a:graphic>
          <a:graphicData uri="http://schemas.openxmlformats.org/presentationml/2006/ole">
            <p:oleObj spid="_x0000_s8194" name="Equation" r:id="rId3" imgW="1536480" imgH="927000" progId="">
              <p:embed/>
            </p:oleObj>
          </a:graphicData>
        </a:graphic>
      </p:graphicFrame>
      <p:sp>
        <p:nvSpPr>
          <p:cNvPr id="7" name="Text Box 16"/>
          <p:cNvSpPr txBox="1">
            <a:spLocks noChangeArrowheads="1"/>
          </p:cNvSpPr>
          <p:nvPr/>
        </p:nvSpPr>
        <p:spPr bwMode="auto">
          <a:xfrm>
            <a:off x="381000" y="5419725"/>
            <a:ext cx="61722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ct val="40000"/>
            </a:pPr>
            <a:r>
              <a:rPr kumimoji="0" lang="en-US" altLang="zh-TW" i="1">
                <a:ea typeface="標楷體" pitchFamily="65" charset="-120"/>
              </a:rPr>
              <a:t>  </a:t>
            </a:r>
            <a:r>
              <a:rPr lang="en-US" altLang="zh-TW">
                <a:ea typeface="標楷體" pitchFamily="65" charset="-120"/>
              </a:rPr>
              <a:t>Identity matrix of order </a:t>
            </a:r>
            <a:r>
              <a:rPr lang="en-US" altLang="zh-TW" i="1">
                <a:ea typeface="標楷體" pitchFamily="65" charset="-120"/>
              </a:rPr>
              <a:t>n </a:t>
            </a:r>
            <a:r>
              <a:rPr lang="en-US" altLang="zh-TW">
                <a:ea typeface="標楷體" pitchFamily="65" charset="-120"/>
              </a:rPr>
              <a:t>:</a:t>
            </a:r>
          </a:p>
        </p:txBody>
      </p:sp>
      <p:graphicFrame>
        <p:nvGraphicFramePr>
          <p:cNvPr id="8" name="Object 18"/>
          <p:cNvGraphicFramePr>
            <a:graphicFrameLocks noChangeAspect="1"/>
          </p:cNvGraphicFramePr>
          <p:nvPr/>
        </p:nvGraphicFramePr>
        <p:xfrm>
          <a:off x="5529263" y="4797425"/>
          <a:ext cx="2787650" cy="1847850"/>
        </p:xfrm>
        <a:graphic>
          <a:graphicData uri="http://schemas.openxmlformats.org/presentationml/2006/ole">
            <p:oleObj spid="_x0000_s8195" name="Equation" r:id="rId4" imgW="1396800" imgH="927000" progId="">
              <p:embed/>
            </p:oleObj>
          </a:graphicData>
        </a:graphic>
      </p:graphicFrame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6553200" y="6280150"/>
            <a:ext cx="2133600" cy="365125"/>
          </a:xfrm>
        </p:spPr>
        <p:txBody>
          <a:bodyPr/>
          <a:lstStyle/>
          <a:p>
            <a:pPr>
              <a:defRPr/>
            </a:pPr>
            <a:r>
              <a:rPr lang="en-US" altLang="zh-TW" b="1"/>
              <a:t>2.</a:t>
            </a:r>
            <a:fld id="{9875DC4E-6FB3-4A5C-A8FF-B22B4920A209}" type="slidenum">
              <a:rPr lang="en-US" altLang="zh-TW" b="1"/>
              <a:pPr>
                <a:defRPr/>
              </a:pPr>
              <a:t>10</a:t>
            </a:fld>
            <a:endParaRPr lang="en-US" altLang="zh-TW" b="1"/>
          </a:p>
        </p:txBody>
      </p:sp>
      <p:graphicFrame>
        <p:nvGraphicFramePr>
          <p:cNvPr id="3" name="Object 1024"/>
          <p:cNvGraphicFramePr>
            <a:graphicFrameLocks noChangeAspect="1"/>
          </p:cNvGraphicFramePr>
          <p:nvPr/>
        </p:nvGraphicFramePr>
        <p:xfrm>
          <a:off x="1022350" y="1552575"/>
          <a:ext cx="4619625" cy="1878013"/>
        </p:xfrm>
        <a:graphic>
          <a:graphicData uri="http://schemas.openxmlformats.org/presentationml/2006/ole">
            <p:oleObj spid="_x0000_s9218" name="Equation" r:id="rId3" imgW="2311200" imgH="939600" progId="">
              <p:embed/>
            </p:oleObj>
          </a:graphicData>
        </a:graphic>
      </p:graphicFrame>
      <p:graphicFrame>
        <p:nvGraphicFramePr>
          <p:cNvPr id="4" name="Object 1025"/>
          <p:cNvGraphicFramePr>
            <a:graphicFrameLocks noChangeAspect="1"/>
          </p:cNvGraphicFramePr>
          <p:nvPr/>
        </p:nvGraphicFramePr>
        <p:xfrm>
          <a:off x="915988" y="3713163"/>
          <a:ext cx="4951412" cy="1879600"/>
        </p:xfrm>
        <a:graphic>
          <a:graphicData uri="http://schemas.openxmlformats.org/presentationml/2006/ole">
            <p:oleObj spid="_x0000_s9219" name="Equation" r:id="rId4" imgW="2476440" imgH="939600" progId="">
              <p:embed/>
            </p:oleObj>
          </a:graphicData>
        </a:graphic>
      </p:graphicFrame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381000" y="838200"/>
            <a:ext cx="7524750" cy="31944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buClr>
                <a:schemeClr val="tx1"/>
              </a:buClr>
              <a:buSzPct val="40000"/>
            </a:pPr>
            <a:r>
              <a:rPr lang="zh-TW" altLang="en-US" b="1" dirty="0">
                <a:ea typeface="標楷體" pitchFamily="65" charset="-120"/>
              </a:rPr>
              <a:t> </a:t>
            </a:r>
            <a:r>
              <a:rPr lang="en-US" altLang="zh-TW" b="1" dirty="0">
                <a:ea typeface="標楷體" pitchFamily="65" charset="-120"/>
              </a:rPr>
              <a:t>Transpose of a matrix :</a:t>
            </a:r>
            <a:endParaRPr lang="zh-TW" altLang="en-US" b="1" dirty="0">
              <a:ea typeface="標楷體" pitchFamily="65" charset="-120"/>
            </a:endParaRPr>
          </a:p>
        </p:txBody>
      </p:sp>
      <p:sp>
        <p:nvSpPr>
          <p:cNvPr id="6" name="矩形 13"/>
          <p:cNvSpPr>
            <a:spLocks noChangeArrowheads="1"/>
          </p:cNvSpPr>
          <p:nvPr/>
        </p:nvSpPr>
        <p:spPr bwMode="auto">
          <a:xfrm>
            <a:off x="900113" y="5584825"/>
            <a:ext cx="778668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69875" indent="-269875">
              <a:buFont typeface="Wingdings" pitchFamily="2" charset="2"/>
              <a:buNone/>
            </a:pPr>
            <a:r>
              <a:rPr lang="en-US" altLang="zh-TW" sz="1800" b="1">
                <a:solidFill>
                  <a:srgbClr val="0000FF"/>
                </a:solidFill>
                <a:ea typeface="標楷體" pitchFamily="65" charset="-120"/>
              </a:rPr>
              <a:t>※ The transpose operation is to move the entry </a:t>
            </a:r>
            <a:r>
              <a:rPr lang="en-US" altLang="zh-TW" sz="1800" b="1" i="1">
                <a:solidFill>
                  <a:srgbClr val="0000FF"/>
                </a:solidFill>
                <a:ea typeface="標楷體" pitchFamily="65" charset="-120"/>
              </a:rPr>
              <a:t>a</a:t>
            </a:r>
            <a:r>
              <a:rPr lang="en-US" altLang="zh-TW" sz="1800" b="1" i="1" baseline="-25000">
                <a:solidFill>
                  <a:srgbClr val="0000FF"/>
                </a:solidFill>
                <a:ea typeface="標楷體" pitchFamily="65" charset="-120"/>
              </a:rPr>
              <a:t>ij</a:t>
            </a:r>
            <a:r>
              <a:rPr lang="en-US" altLang="zh-TW" sz="1800" b="1">
                <a:solidFill>
                  <a:srgbClr val="0000FF"/>
                </a:solidFill>
                <a:ea typeface="標楷體" pitchFamily="65" charset="-120"/>
              </a:rPr>
              <a:t> (original at the position (</a:t>
            </a:r>
            <a:r>
              <a:rPr lang="en-US" altLang="zh-TW" sz="1800" b="1" i="1">
                <a:solidFill>
                  <a:srgbClr val="0000FF"/>
                </a:solidFill>
                <a:ea typeface="標楷體" pitchFamily="65" charset="-120"/>
              </a:rPr>
              <a:t>i</a:t>
            </a:r>
            <a:r>
              <a:rPr lang="en-US" altLang="zh-TW" sz="1800" b="1">
                <a:solidFill>
                  <a:srgbClr val="0000FF"/>
                </a:solidFill>
                <a:ea typeface="標楷體" pitchFamily="65" charset="-120"/>
              </a:rPr>
              <a:t>, </a:t>
            </a:r>
            <a:r>
              <a:rPr lang="en-US" altLang="zh-TW" sz="1800" b="1" i="1">
                <a:solidFill>
                  <a:srgbClr val="0000FF"/>
                </a:solidFill>
                <a:ea typeface="標楷體" pitchFamily="65" charset="-120"/>
              </a:rPr>
              <a:t>j</a:t>
            </a:r>
            <a:r>
              <a:rPr lang="en-US" altLang="zh-TW" sz="1800" b="1">
                <a:solidFill>
                  <a:srgbClr val="0000FF"/>
                </a:solidFill>
                <a:ea typeface="標楷體" pitchFamily="65" charset="-120"/>
              </a:rPr>
              <a:t>)) to the position (</a:t>
            </a:r>
            <a:r>
              <a:rPr lang="en-US" altLang="zh-TW" sz="1800" b="1" i="1">
                <a:solidFill>
                  <a:srgbClr val="0000FF"/>
                </a:solidFill>
                <a:ea typeface="標楷體" pitchFamily="65" charset="-120"/>
              </a:rPr>
              <a:t>j</a:t>
            </a:r>
            <a:r>
              <a:rPr lang="en-US" altLang="zh-TW" sz="1800" b="1">
                <a:solidFill>
                  <a:srgbClr val="0000FF"/>
                </a:solidFill>
                <a:ea typeface="標楷體" pitchFamily="65" charset="-120"/>
              </a:rPr>
              <a:t>, </a:t>
            </a:r>
            <a:r>
              <a:rPr lang="en-US" altLang="zh-TW" sz="1800" b="1" i="1">
                <a:solidFill>
                  <a:srgbClr val="0000FF"/>
                </a:solidFill>
                <a:ea typeface="標楷體" pitchFamily="65" charset="-120"/>
              </a:rPr>
              <a:t>i</a:t>
            </a:r>
            <a:r>
              <a:rPr lang="en-US" altLang="zh-TW" sz="1800" b="1">
                <a:solidFill>
                  <a:srgbClr val="0000FF"/>
                </a:solidFill>
                <a:ea typeface="標楷體" pitchFamily="65" charset="-120"/>
              </a:rPr>
              <a:t>)</a:t>
            </a:r>
          </a:p>
          <a:p>
            <a:pPr marL="269875" indent="-269875">
              <a:buFont typeface="Wingdings" pitchFamily="2" charset="2"/>
              <a:buNone/>
            </a:pPr>
            <a:r>
              <a:rPr lang="en-US" altLang="zh-TW" sz="1800" b="1">
                <a:solidFill>
                  <a:srgbClr val="0000FF"/>
                </a:solidFill>
                <a:ea typeface="標楷體" pitchFamily="65" charset="-120"/>
              </a:rPr>
              <a:t>※ Note that after performing the transpose operation, </a:t>
            </a:r>
            <a:r>
              <a:rPr lang="en-US" altLang="zh-TW" sz="1800" b="1" i="1">
                <a:solidFill>
                  <a:srgbClr val="0000FF"/>
                </a:solidFill>
                <a:ea typeface="標楷體" pitchFamily="65" charset="-120"/>
              </a:rPr>
              <a:t>A</a:t>
            </a:r>
            <a:r>
              <a:rPr lang="en-US" altLang="zh-TW" sz="1800" b="1" i="1" baseline="30000">
                <a:solidFill>
                  <a:srgbClr val="0000FF"/>
                </a:solidFill>
                <a:ea typeface="標楷體" pitchFamily="65" charset="-120"/>
              </a:rPr>
              <a:t>T</a:t>
            </a:r>
            <a:r>
              <a:rPr lang="en-US" altLang="zh-TW" sz="1800" b="1">
                <a:solidFill>
                  <a:srgbClr val="0000FF"/>
                </a:solidFill>
                <a:ea typeface="標楷體" pitchFamily="65" charset="-120"/>
              </a:rPr>
              <a:t> is with the size </a:t>
            </a:r>
            <a:r>
              <a:rPr lang="en-US" altLang="zh-TW" sz="1800" b="1" i="1">
                <a:solidFill>
                  <a:srgbClr val="0000FF"/>
                </a:solidFill>
                <a:ea typeface="標楷體" pitchFamily="65" charset="-120"/>
              </a:rPr>
              <a:t>n</a:t>
            </a:r>
            <a:r>
              <a:rPr lang="en-US" altLang="zh-TW" sz="1800" b="1">
                <a:solidFill>
                  <a:srgbClr val="0000FF"/>
                </a:solidFill>
                <a:ea typeface="標楷體" pitchFamily="65" charset="-120"/>
              </a:rPr>
              <a:t>×</a:t>
            </a:r>
            <a:r>
              <a:rPr lang="en-US" altLang="zh-TW" sz="1800" b="1" i="1">
                <a:solidFill>
                  <a:srgbClr val="0000FF"/>
                </a:solidFill>
                <a:ea typeface="標楷體" pitchFamily="65" charset="-120"/>
              </a:rPr>
              <a:t>m</a:t>
            </a:r>
            <a:endParaRPr lang="zh-TW" altLang="en-US" sz="1800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b="1"/>
              <a:t>2.</a:t>
            </a:r>
            <a:fld id="{42C8345A-54B5-4885-9506-689C5F52B64B}" type="slidenum">
              <a:rPr lang="en-US" altLang="zh-TW" b="1"/>
              <a:pPr>
                <a:defRPr/>
              </a:pPr>
              <a:t>11</a:t>
            </a:fld>
            <a:endParaRPr lang="en-US" altLang="zh-TW" b="1"/>
          </a:p>
        </p:txBody>
      </p:sp>
      <p:graphicFrame>
        <p:nvGraphicFramePr>
          <p:cNvPr id="3" name="Object 1024"/>
          <p:cNvGraphicFramePr>
            <a:graphicFrameLocks noChangeAspect="1"/>
          </p:cNvGraphicFramePr>
          <p:nvPr/>
        </p:nvGraphicFramePr>
        <p:xfrm>
          <a:off x="1524000" y="1660525"/>
          <a:ext cx="971550" cy="831850"/>
        </p:xfrm>
        <a:graphic>
          <a:graphicData uri="http://schemas.openxmlformats.org/presentationml/2006/ole">
            <p:oleObj spid="_x0000_s10242" name="方程式" r:id="rId3" imgW="965160" imgH="838080" progId="Equation.3">
              <p:embed/>
            </p:oleObj>
          </a:graphicData>
        </a:graphic>
      </p:graphicFrame>
      <p:sp>
        <p:nvSpPr>
          <p:cNvPr id="4" name="Rectangle 10"/>
          <p:cNvSpPr>
            <a:spLocks noChangeArrowheads="1"/>
          </p:cNvSpPr>
          <p:nvPr/>
        </p:nvSpPr>
        <p:spPr bwMode="auto">
          <a:xfrm>
            <a:off x="2819400" y="1863209"/>
            <a:ext cx="484428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0"/>
              </a:spcBef>
              <a:buSzTx/>
              <a:buFontTx/>
              <a:buNone/>
            </a:pPr>
            <a:r>
              <a:rPr lang="zh-TW" altLang="en-US" sz="1100" b="1">
                <a:solidFill>
                  <a:schemeClr val="tx1"/>
                </a:solidFill>
                <a:ea typeface="標楷體" pitchFamily="65" charset="-120"/>
              </a:rPr>
              <a:t> </a:t>
            </a:r>
            <a:r>
              <a:rPr lang="en-US" altLang="zh-TW" b="1">
                <a:solidFill>
                  <a:schemeClr val="tx1"/>
                </a:solidFill>
                <a:ea typeface="標楷體" pitchFamily="65" charset="-120"/>
              </a:rPr>
              <a:t>(b)</a:t>
            </a:r>
            <a:endParaRPr lang="en-US" altLang="zh-TW" b="1">
              <a:solidFill>
                <a:schemeClr val="tx1"/>
              </a:solidFill>
            </a:endParaRPr>
          </a:p>
        </p:txBody>
      </p:sp>
      <p:graphicFrame>
        <p:nvGraphicFramePr>
          <p:cNvPr id="5" name="Object 1025"/>
          <p:cNvGraphicFramePr>
            <a:graphicFrameLocks noChangeAspect="1"/>
          </p:cNvGraphicFramePr>
          <p:nvPr/>
        </p:nvGraphicFramePr>
        <p:xfrm>
          <a:off x="3581400" y="1387475"/>
          <a:ext cx="1828800" cy="1320800"/>
        </p:xfrm>
        <a:graphic>
          <a:graphicData uri="http://schemas.openxmlformats.org/presentationml/2006/ole">
            <p:oleObj spid="_x0000_s10243" name="方程式" r:id="rId4" imgW="1828800" imgH="1320480" progId="Equation.3">
              <p:embed/>
            </p:oleObj>
          </a:graphicData>
        </a:graphic>
      </p:graphicFrame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5867400" y="1863209"/>
            <a:ext cx="431800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zh-TW" b="1">
                <a:solidFill>
                  <a:schemeClr val="tx1"/>
                </a:solidFill>
                <a:ea typeface="標楷體" pitchFamily="65" charset="-120"/>
              </a:rPr>
              <a:t>(c)</a:t>
            </a:r>
            <a:endParaRPr lang="en-US" altLang="zh-TW" b="1">
              <a:solidFill>
                <a:schemeClr val="tx1"/>
              </a:solidFill>
            </a:endParaRPr>
          </a:p>
        </p:txBody>
      </p:sp>
      <p:graphicFrame>
        <p:nvGraphicFramePr>
          <p:cNvPr id="7" name="Object 1026"/>
          <p:cNvGraphicFramePr>
            <a:graphicFrameLocks noChangeAspect="1"/>
          </p:cNvGraphicFramePr>
          <p:nvPr/>
        </p:nvGraphicFramePr>
        <p:xfrm>
          <a:off x="6477000" y="1387475"/>
          <a:ext cx="1562100" cy="1320800"/>
        </p:xfrm>
        <a:graphic>
          <a:graphicData uri="http://schemas.openxmlformats.org/presentationml/2006/ole">
            <p:oleObj spid="_x0000_s10244" name="方程式" r:id="rId5" imgW="1562040" imgH="1320480" progId="Equation.3">
              <p:embed/>
            </p:oleObj>
          </a:graphicData>
        </a:graphic>
      </p:graphicFrame>
      <p:grpSp>
        <p:nvGrpSpPr>
          <p:cNvPr id="8" name="Group 24"/>
          <p:cNvGrpSpPr>
            <a:grpSpLocks/>
          </p:cNvGrpSpPr>
          <p:nvPr/>
        </p:nvGrpSpPr>
        <p:grpSpPr bwMode="auto">
          <a:xfrm>
            <a:off x="457200" y="2730500"/>
            <a:ext cx="2266950" cy="985838"/>
            <a:chOff x="288" y="1631"/>
            <a:chExt cx="1428" cy="621"/>
          </a:xfrm>
        </p:grpSpPr>
        <p:sp>
          <p:nvSpPr>
            <p:cNvPr id="9" name="Text Box 13"/>
            <p:cNvSpPr txBox="1">
              <a:spLocks noChangeArrowheads="1"/>
            </p:cNvSpPr>
            <p:nvPr/>
          </p:nvSpPr>
          <p:spPr bwMode="auto">
            <a:xfrm>
              <a:off x="288" y="1631"/>
              <a:ext cx="338" cy="233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altLang="zh-TW" b="1">
                  <a:ea typeface="標楷體" pitchFamily="65" charset="-120"/>
                </a:rPr>
                <a:t>Sol:</a:t>
              </a:r>
            </a:p>
          </p:txBody>
        </p:sp>
        <p:sp>
          <p:nvSpPr>
            <p:cNvPr id="10" name="Rectangle 14"/>
            <p:cNvSpPr>
              <a:spLocks noChangeArrowheads="1"/>
            </p:cNvSpPr>
            <p:nvPr/>
          </p:nvSpPr>
          <p:spPr bwMode="auto">
            <a:xfrm>
              <a:off x="768" y="1632"/>
              <a:ext cx="279" cy="233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altLang="zh-TW" b="1">
                  <a:solidFill>
                    <a:schemeClr val="tx1"/>
                  </a:solidFill>
                  <a:ea typeface="標楷體" pitchFamily="65" charset="-120"/>
                </a:rPr>
                <a:t>(a)</a:t>
              </a:r>
              <a:endParaRPr lang="zh-TW" altLang="en-US" b="1">
                <a:solidFill>
                  <a:schemeClr val="tx1"/>
                </a:solidFill>
                <a:ea typeface="標楷體" pitchFamily="65" charset="-120"/>
              </a:endParaRPr>
            </a:p>
          </p:txBody>
        </p:sp>
        <p:graphicFrame>
          <p:nvGraphicFramePr>
            <p:cNvPr id="11" name="Object 1032"/>
            <p:cNvGraphicFramePr>
              <a:graphicFrameLocks noChangeAspect="1"/>
            </p:cNvGraphicFramePr>
            <p:nvPr/>
          </p:nvGraphicFramePr>
          <p:xfrm>
            <a:off x="1104" y="1728"/>
            <a:ext cx="612" cy="524"/>
          </p:xfrm>
          <a:graphic>
            <a:graphicData uri="http://schemas.openxmlformats.org/presentationml/2006/ole">
              <p:oleObj spid="_x0000_s10245" name="方程式" r:id="rId6" imgW="965160" imgH="838080" progId="Equation.3">
                <p:embed/>
              </p:oleObj>
            </a:graphicData>
          </a:graphic>
        </p:graphicFrame>
      </p:grpSp>
      <p:graphicFrame>
        <p:nvGraphicFramePr>
          <p:cNvPr id="12" name="Object 1027"/>
          <p:cNvGraphicFramePr>
            <a:graphicFrameLocks noChangeAspect="1"/>
          </p:cNvGraphicFramePr>
          <p:nvPr/>
        </p:nvGraphicFramePr>
        <p:xfrm>
          <a:off x="3657600" y="3094038"/>
          <a:ext cx="1790700" cy="406400"/>
        </p:xfrm>
        <a:graphic>
          <a:graphicData uri="http://schemas.openxmlformats.org/presentationml/2006/ole">
            <p:oleObj spid="_x0000_s10246" name="方程式" r:id="rId7" imgW="1790640" imgH="406080" progId="Equation.3">
              <p:embed/>
            </p:oleObj>
          </a:graphicData>
        </a:graphic>
      </p:graphicFrame>
      <p:grpSp>
        <p:nvGrpSpPr>
          <p:cNvPr id="13" name="Group 25"/>
          <p:cNvGrpSpPr>
            <a:grpSpLocks/>
          </p:cNvGrpSpPr>
          <p:nvPr/>
        </p:nvGrpSpPr>
        <p:grpSpPr bwMode="auto">
          <a:xfrm>
            <a:off x="1219200" y="3732213"/>
            <a:ext cx="2362200" cy="1352550"/>
            <a:chOff x="768" y="2284"/>
            <a:chExt cx="1488" cy="852"/>
          </a:xfrm>
        </p:grpSpPr>
        <p:sp>
          <p:nvSpPr>
            <p:cNvPr id="14" name="Rectangle 17"/>
            <p:cNvSpPr>
              <a:spLocks noChangeArrowheads="1"/>
            </p:cNvSpPr>
            <p:nvPr/>
          </p:nvSpPr>
          <p:spPr bwMode="auto">
            <a:xfrm>
              <a:off x="768" y="2284"/>
              <a:ext cx="285" cy="233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zh-TW" b="1">
                  <a:solidFill>
                    <a:schemeClr val="tx1"/>
                  </a:solidFill>
                  <a:ea typeface="標楷體" pitchFamily="65" charset="-120"/>
                </a:rPr>
                <a:t>(b)</a:t>
              </a:r>
              <a:endParaRPr lang="en-US" altLang="zh-TW" b="1">
                <a:solidFill>
                  <a:schemeClr val="tx1"/>
                </a:solidFill>
              </a:endParaRPr>
            </a:p>
          </p:txBody>
        </p:sp>
        <p:graphicFrame>
          <p:nvGraphicFramePr>
            <p:cNvPr id="15" name="Object 1031"/>
            <p:cNvGraphicFramePr>
              <a:graphicFrameLocks noChangeAspect="1"/>
            </p:cNvGraphicFramePr>
            <p:nvPr/>
          </p:nvGraphicFramePr>
          <p:xfrm>
            <a:off x="1104" y="2304"/>
            <a:ext cx="1152" cy="832"/>
          </p:xfrm>
          <a:graphic>
            <a:graphicData uri="http://schemas.openxmlformats.org/presentationml/2006/ole">
              <p:oleObj spid="_x0000_s10247" name="方程式" r:id="rId8" imgW="1828800" imgH="1320480" progId="Equation.3">
                <p:embed/>
              </p:oleObj>
            </a:graphicData>
          </a:graphic>
        </p:graphicFrame>
      </p:grpSp>
      <p:graphicFrame>
        <p:nvGraphicFramePr>
          <p:cNvPr id="16" name="Object 1028"/>
          <p:cNvGraphicFramePr>
            <a:graphicFrameLocks noChangeAspect="1"/>
          </p:cNvGraphicFramePr>
          <p:nvPr/>
        </p:nvGraphicFramePr>
        <p:xfrm>
          <a:off x="3657600" y="3763963"/>
          <a:ext cx="2362200" cy="1320800"/>
        </p:xfrm>
        <a:graphic>
          <a:graphicData uri="http://schemas.openxmlformats.org/presentationml/2006/ole">
            <p:oleObj spid="_x0000_s10248" name="方程式" r:id="rId9" imgW="2361960" imgH="1320480" progId="Equation.3">
              <p:embed/>
            </p:oleObj>
          </a:graphicData>
        </a:graphic>
      </p:graphicFrame>
      <p:grpSp>
        <p:nvGrpSpPr>
          <p:cNvPr id="17" name="Group 26"/>
          <p:cNvGrpSpPr>
            <a:grpSpLocks/>
          </p:cNvGrpSpPr>
          <p:nvPr/>
        </p:nvGrpSpPr>
        <p:grpSpPr bwMode="auto">
          <a:xfrm>
            <a:off x="1219200" y="5172075"/>
            <a:ext cx="2095500" cy="1352550"/>
            <a:chOff x="768" y="3196"/>
            <a:chExt cx="1320" cy="852"/>
          </a:xfrm>
        </p:grpSpPr>
        <p:sp>
          <p:nvSpPr>
            <p:cNvPr id="18" name="Rectangle 20"/>
            <p:cNvSpPr>
              <a:spLocks noChangeArrowheads="1"/>
            </p:cNvSpPr>
            <p:nvPr/>
          </p:nvSpPr>
          <p:spPr bwMode="auto">
            <a:xfrm>
              <a:off x="768" y="3196"/>
              <a:ext cx="272" cy="233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>
                <a:spcBef>
                  <a:spcPct val="0"/>
                </a:spcBef>
                <a:buSzTx/>
                <a:buFontTx/>
                <a:buNone/>
              </a:pPr>
              <a:r>
                <a:rPr lang="en-US" altLang="zh-TW" b="1">
                  <a:solidFill>
                    <a:schemeClr val="tx1"/>
                  </a:solidFill>
                  <a:ea typeface="標楷體" pitchFamily="65" charset="-120"/>
                </a:rPr>
                <a:t>(c)</a:t>
              </a:r>
              <a:endParaRPr lang="en-US" altLang="zh-TW" b="1">
                <a:solidFill>
                  <a:schemeClr val="tx1"/>
                </a:solidFill>
              </a:endParaRPr>
            </a:p>
          </p:txBody>
        </p:sp>
        <p:graphicFrame>
          <p:nvGraphicFramePr>
            <p:cNvPr id="19" name="Object 1030"/>
            <p:cNvGraphicFramePr>
              <a:graphicFrameLocks noChangeAspect="1"/>
            </p:cNvGraphicFramePr>
            <p:nvPr/>
          </p:nvGraphicFramePr>
          <p:xfrm>
            <a:off x="1104" y="3216"/>
            <a:ext cx="984" cy="832"/>
          </p:xfrm>
          <a:graphic>
            <a:graphicData uri="http://schemas.openxmlformats.org/presentationml/2006/ole">
              <p:oleObj spid="_x0000_s10249" name="方程式" r:id="rId10" imgW="1562040" imgH="1320480" progId="Equation.3">
                <p:embed/>
              </p:oleObj>
            </a:graphicData>
          </a:graphic>
        </p:graphicFrame>
      </p:grpSp>
      <p:graphicFrame>
        <p:nvGraphicFramePr>
          <p:cNvPr id="20" name="Object 1029"/>
          <p:cNvGraphicFramePr>
            <a:graphicFrameLocks noChangeAspect="1"/>
          </p:cNvGraphicFramePr>
          <p:nvPr/>
        </p:nvGraphicFramePr>
        <p:xfrm>
          <a:off x="3657600" y="5470525"/>
          <a:ext cx="2514600" cy="838200"/>
        </p:xfrm>
        <a:graphic>
          <a:graphicData uri="http://schemas.openxmlformats.org/presentationml/2006/ole">
            <p:oleObj spid="_x0000_s10250" name="方程式" r:id="rId11" imgW="2514600" imgH="838080" progId="Equation.3">
              <p:embed/>
            </p:oleObj>
          </a:graphicData>
        </a:graphic>
      </p:graphicFrame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954963" y="1819275"/>
            <a:ext cx="442749" cy="369332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zh-TW" b="1">
                <a:solidFill>
                  <a:schemeClr val="tx1"/>
                </a:solidFill>
                <a:ea typeface="標楷體" pitchFamily="65" charset="-120"/>
              </a:rPr>
              <a:t>(a)</a:t>
            </a:r>
          </a:p>
        </p:txBody>
      </p:sp>
      <p:sp>
        <p:nvSpPr>
          <p:cNvPr id="22" name="Text Box 27"/>
          <p:cNvSpPr txBox="1">
            <a:spLocks noChangeArrowheads="1"/>
          </p:cNvSpPr>
          <p:nvPr/>
        </p:nvSpPr>
        <p:spPr bwMode="auto">
          <a:xfrm>
            <a:off x="381000" y="914400"/>
            <a:ext cx="7524750" cy="31944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buClr>
                <a:schemeClr val="tx1"/>
              </a:buClr>
              <a:buSzPct val="40000"/>
            </a:pPr>
            <a:r>
              <a:rPr lang="zh-TW" altLang="en-US" b="1">
                <a:ea typeface="標楷體" pitchFamily="65" charset="-120"/>
              </a:rPr>
              <a:t> </a:t>
            </a:r>
            <a:r>
              <a:rPr lang="en-US" altLang="zh-TW" b="1">
                <a:ea typeface="標楷體" pitchFamily="65" charset="-120"/>
              </a:rPr>
              <a:t>Ex 8: Find the transpose of the following matrix</a:t>
            </a:r>
            <a:endParaRPr lang="zh-TW" altLang="en-US" b="1">
              <a:ea typeface="標楷體" pitchFamily="65" charset="-120"/>
            </a:endParaRP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b="1"/>
              <a:t>2.</a:t>
            </a:r>
            <a:fld id="{186713A9-6DD5-4897-BE6A-6AAC1A6A3485}" type="slidenum">
              <a:rPr lang="en-US" altLang="zh-TW" b="1"/>
              <a:pPr>
                <a:defRPr/>
              </a:pPr>
              <a:t>12</a:t>
            </a:fld>
            <a:endParaRPr lang="en-US" altLang="zh-TW" b="1"/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793750" y="1341438"/>
            <a:ext cx="6445250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SzTx/>
              <a:buFontTx/>
              <a:buNone/>
            </a:pPr>
            <a:r>
              <a:rPr lang="en-US" altLang="zh-TW" b="1">
                <a:solidFill>
                  <a:schemeClr val="tx1"/>
                </a:solidFill>
                <a:ea typeface="標楷體" pitchFamily="65" charset="-120"/>
              </a:rPr>
              <a:t>A square matrix </a:t>
            </a:r>
            <a:r>
              <a:rPr lang="en-US" altLang="zh-TW" b="1" i="1">
                <a:solidFill>
                  <a:schemeClr val="tx1"/>
                </a:solidFill>
                <a:ea typeface="標楷體" pitchFamily="65" charset="-120"/>
              </a:rPr>
              <a:t>A</a:t>
            </a:r>
            <a:r>
              <a:rPr lang="en-US" altLang="zh-TW" b="1">
                <a:solidFill>
                  <a:schemeClr val="tx1"/>
                </a:solidFill>
                <a:ea typeface="標楷體" pitchFamily="65" charset="-120"/>
              </a:rPr>
              <a:t> is symmetric if </a:t>
            </a:r>
            <a:r>
              <a:rPr lang="zh-TW" altLang="en-US" b="1">
                <a:solidFill>
                  <a:schemeClr val="tx1"/>
                </a:solidFill>
                <a:ea typeface="標楷體" pitchFamily="65" charset="-120"/>
              </a:rPr>
              <a:t> </a:t>
            </a:r>
            <a:r>
              <a:rPr lang="en-US" altLang="zh-TW" b="1" i="1">
                <a:solidFill>
                  <a:schemeClr val="tx1"/>
                </a:solidFill>
                <a:ea typeface="標楷體" pitchFamily="65" charset="-120"/>
              </a:rPr>
              <a:t>A = A</a:t>
            </a:r>
            <a:r>
              <a:rPr lang="en-US" altLang="zh-TW" b="1" i="1" baseline="30000">
                <a:solidFill>
                  <a:schemeClr val="tx1"/>
                </a:solidFill>
                <a:ea typeface="標楷體" pitchFamily="65" charset="-120"/>
              </a:rPr>
              <a:t>T</a:t>
            </a:r>
            <a:endParaRPr lang="en-US" altLang="zh-TW" b="1">
              <a:solidFill>
                <a:schemeClr val="tx1"/>
              </a:solidFill>
              <a:ea typeface="標楷體" pitchFamily="65" charset="-120"/>
            </a:endParaRPr>
          </a:p>
        </p:txBody>
      </p: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381000" y="3095625"/>
            <a:ext cx="7162800" cy="1654175"/>
            <a:chOff x="240" y="1950"/>
            <a:chExt cx="4512" cy="1042"/>
          </a:xfrm>
        </p:grpSpPr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240" y="1950"/>
              <a:ext cx="998" cy="233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Clr>
                  <a:schemeClr val="tx1"/>
                </a:buClr>
                <a:buSzPct val="40000"/>
              </a:pPr>
              <a:r>
                <a:rPr lang="zh-TW" altLang="en-US" b="1">
                  <a:ea typeface="標楷體" pitchFamily="65" charset="-120"/>
                </a:rPr>
                <a:t> </a:t>
              </a:r>
              <a:r>
                <a:rPr lang="en-US" altLang="zh-TW" b="1">
                  <a:ea typeface="標楷體" pitchFamily="65" charset="-120"/>
                </a:rPr>
                <a:t>Ex:</a:t>
              </a:r>
            </a:p>
          </p:txBody>
        </p:sp>
        <p:graphicFrame>
          <p:nvGraphicFramePr>
            <p:cNvPr id="6" name="Object 1029"/>
            <p:cNvGraphicFramePr>
              <a:graphicFrameLocks noChangeAspect="1"/>
            </p:cNvGraphicFramePr>
            <p:nvPr/>
          </p:nvGraphicFramePr>
          <p:xfrm>
            <a:off x="588" y="2160"/>
            <a:ext cx="1400" cy="832"/>
          </p:xfrm>
          <a:graphic>
            <a:graphicData uri="http://schemas.openxmlformats.org/presentationml/2006/ole">
              <p:oleObj spid="_x0000_s11266" name="Equation" r:id="rId3" imgW="2222280" imgH="1320480" progId="Equation.3">
                <p:embed/>
              </p:oleObj>
            </a:graphicData>
          </a:graphic>
        </p:graphicFrame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1985" y="2400"/>
              <a:ext cx="2767" cy="233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altLang="zh-TW" b="1">
                  <a:solidFill>
                    <a:schemeClr val="tx1"/>
                  </a:solidFill>
                  <a:ea typeface="標楷體" pitchFamily="65" charset="-120"/>
                </a:rPr>
                <a:t>is symmetric, find</a:t>
              </a:r>
              <a:r>
                <a:rPr lang="zh-TW" altLang="en-US" b="1">
                  <a:solidFill>
                    <a:schemeClr val="tx1"/>
                  </a:solidFill>
                  <a:ea typeface="標楷體" pitchFamily="65" charset="-120"/>
                </a:rPr>
                <a:t> </a:t>
              </a:r>
              <a:r>
                <a:rPr lang="en-US" altLang="zh-TW" b="1" i="1">
                  <a:solidFill>
                    <a:schemeClr val="tx1"/>
                  </a:solidFill>
                  <a:ea typeface="標楷體" pitchFamily="65" charset="-120"/>
                </a:rPr>
                <a:t>a</a:t>
              </a:r>
              <a:r>
                <a:rPr lang="en-US" altLang="zh-TW" b="1">
                  <a:solidFill>
                    <a:schemeClr val="tx1"/>
                  </a:solidFill>
                  <a:ea typeface="標楷體" pitchFamily="65" charset="-120"/>
                </a:rPr>
                <a:t>, </a:t>
              </a:r>
              <a:r>
                <a:rPr lang="en-US" altLang="zh-TW" b="1" i="1">
                  <a:solidFill>
                    <a:schemeClr val="tx1"/>
                  </a:solidFill>
                  <a:ea typeface="標楷體" pitchFamily="65" charset="-120"/>
                </a:rPr>
                <a:t>b</a:t>
              </a:r>
              <a:r>
                <a:rPr lang="en-US" altLang="zh-TW" b="1">
                  <a:solidFill>
                    <a:schemeClr val="tx1"/>
                  </a:solidFill>
                  <a:ea typeface="標楷體" pitchFamily="65" charset="-120"/>
                </a:rPr>
                <a:t>, </a:t>
              </a:r>
              <a:r>
                <a:rPr lang="en-US" altLang="zh-TW" b="1" i="1">
                  <a:solidFill>
                    <a:schemeClr val="tx1"/>
                  </a:solidFill>
                  <a:ea typeface="標楷體" pitchFamily="65" charset="-120"/>
                </a:rPr>
                <a:t>c</a:t>
              </a:r>
              <a:r>
                <a:rPr lang="en-US" altLang="zh-TW" b="1">
                  <a:solidFill>
                    <a:schemeClr val="tx1"/>
                  </a:solidFill>
                  <a:ea typeface="標楷體" pitchFamily="65" charset="-120"/>
                </a:rPr>
                <a:t>?</a:t>
              </a:r>
            </a:p>
          </p:txBody>
        </p:sp>
      </p:grp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800100" y="2447925"/>
            <a:ext cx="7227888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SzTx/>
              <a:buFontTx/>
              <a:buNone/>
            </a:pPr>
            <a:r>
              <a:rPr lang="en-US" altLang="zh-TW" b="1">
                <a:solidFill>
                  <a:schemeClr val="tx1"/>
                </a:solidFill>
                <a:ea typeface="標楷體" pitchFamily="65" charset="-120"/>
              </a:rPr>
              <a:t>A square matrix </a:t>
            </a:r>
            <a:r>
              <a:rPr lang="en-US" altLang="zh-TW" b="1" i="1">
                <a:solidFill>
                  <a:schemeClr val="tx1"/>
                </a:solidFill>
                <a:ea typeface="標楷體" pitchFamily="65" charset="-120"/>
              </a:rPr>
              <a:t>A</a:t>
            </a:r>
            <a:r>
              <a:rPr lang="en-US" altLang="zh-TW" b="1">
                <a:solidFill>
                  <a:schemeClr val="tx1"/>
                </a:solidFill>
                <a:ea typeface="標楷體" pitchFamily="65" charset="-120"/>
              </a:rPr>
              <a:t> is skew-symmetric if </a:t>
            </a:r>
            <a:r>
              <a:rPr lang="zh-TW" altLang="en-US" b="1">
                <a:solidFill>
                  <a:schemeClr val="tx1"/>
                </a:solidFill>
                <a:ea typeface="標楷體" pitchFamily="65" charset="-120"/>
              </a:rPr>
              <a:t> </a:t>
            </a:r>
            <a:r>
              <a:rPr lang="en-US" altLang="zh-TW" b="1" i="1">
                <a:solidFill>
                  <a:schemeClr val="tx1"/>
                </a:solidFill>
                <a:ea typeface="標楷體" pitchFamily="65" charset="-120"/>
              </a:rPr>
              <a:t>A</a:t>
            </a:r>
            <a:r>
              <a:rPr lang="en-US" altLang="zh-TW" b="1" i="1" baseline="30000">
                <a:solidFill>
                  <a:schemeClr val="tx1"/>
                </a:solidFill>
                <a:ea typeface="標楷體" pitchFamily="65" charset="-120"/>
              </a:rPr>
              <a:t>T</a:t>
            </a:r>
            <a:r>
              <a:rPr lang="en-US" altLang="zh-TW" b="1" i="1">
                <a:solidFill>
                  <a:schemeClr val="tx1"/>
                </a:solidFill>
                <a:ea typeface="標楷體" pitchFamily="65" charset="-120"/>
              </a:rPr>
              <a:t> = </a:t>
            </a:r>
            <a:r>
              <a:rPr lang="en-US" altLang="zh-TW" b="1" i="1">
                <a:solidFill>
                  <a:schemeClr val="tx1"/>
                </a:solidFill>
                <a:cs typeface="Times New Roman" pitchFamily="18" charset="0"/>
              </a:rPr>
              <a:t>–</a:t>
            </a:r>
            <a:r>
              <a:rPr lang="en-US" altLang="zh-TW" b="1" i="1">
                <a:solidFill>
                  <a:schemeClr val="tx1"/>
                </a:solidFill>
                <a:ea typeface="標楷體" pitchFamily="65" charset="-120"/>
              </a:rPr>
              <a:t>A</a:t>
            </a:r>
            <a:endParaRPr lang="en-US" altLang="zh-TW" b="1">
              <a:solidFill>
                <a:schemeClr val="tx1"/>
              </a:solidFill>
              <a:ea typeface="標楷體" pitchFamily="65" charset="-120"/>
            </a:endParaRP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381000" y="1917700"/>
            <a:ext cx="5761038" cy="36933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ct val="40000"/>
            </a:pPr>
            <a:r>
              <a:rPr lang="zh-TW" altLang="en-US" b="1" dirty="0">
                <a:ea typeface="標楷體" pitchFamily="65" charset="-120"/>
              </a:rPr>
              <a:t> </a:t>
            </a:r>
            <a:r>
              <a:rPr lang="en-US" altLang="zh-TW" b="1" dirty="0">
                <a:ea typeface="標楷體" pitchFamily="65" charset="-120"/>
              </a:rPr>
              <a:t>Skew-symmetric matrix :</a:t>
            </a:r>
            <a:endParaRPr lang="zh-TW" altLang="en-US" b="1" dirty="0">
              <a:ea typeface="標楷體" pitchFamily="65" charset="-120"/>
            </a:endParaRPr>
          </a:p>
        </p:txBody>
      </p:sp>
      <p:grpSp>
        <p:nvGrpSpPr>
          <p:cNvPr id="10" name="Group 19"/>
          <p:cNvGrpSpPr>
            <a:grpSpLocks/>
          </p:cNvGrpSpPr>
          <p:nvPr/>
        </p:nvGrpSpPr>
        <p:grpSpPr bwMode="auto">
          <a:xfrm>
            <a:off x="457200" y="4648200"/>
            <a:ext cx="4826000" cy="1625600"/>
            <a:chOff x="288" y="2928"/>
            <a:chExt cx="3040" cy="1024"/>
          </a:xfrm>
        </p:grpSpPr>
        <p:sp>
          <p:nvSpPr>
            <p:cNvPr id="11" name="Text Box 10"/>
            <p:cNvSpPr txBox="1">
              <a:spLocks noChangeArrowheads="1"/>
            </p:cNvSpPr>
            <p:nvPr/>
          </p:nvSpPr>
          <p:spPr bwMode="auto">
            <a:xfrm>
              <a:off x="288" y="2928"/>
              <a:ext cx="338" cy="233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en-US" altLang="zh-TW" b="1">
                  <a:ea typeface="標楷體" pitchFamily="65" charset="-120"/>
                </a:rPr>
                <a:t>Sol:</a:t>
              </a:r>
            </a:p>
          </p:txBody>
        </p:sp>
        <p:graphicFrame>
          <p:nvGraphicFramePr>
            <p:cNvPr id="12" name="Object 1027"/>
            <p:cNvGraphicFramePr>
              <a:graphicFrameLocks noChangeAspect="1"/>
            </p:cNvGraphicFramePr>
            <p:nvPr/>
          </p:nvGraphicFramePr>
          <p:xfrm>
            <a:off x="816" y="3104"/>
            <a:ext cx="1160" cy="832"/>
          </p:xfrm>
          <a:graphic>
            <a:graphicData uri="http://schemas.openxmlformats.org/presentationml/2006/ole">
              <p:oleObj spid="_x0000_s11267" name="方程式" r:id="rId4" imgW="1841400" imgH="1320480" progId="Equation.3">
                <p:embed/>
              </p:oleObj>
            </a:graphicData>
          </a:graphic>
        </p:graphicFrame>
        <p:graphicFrame>
          <p:nvGraphicFramePr>
            <p:cNvPr id="13" name="Object 1028"/>
            <p:cNvGraphicFramePr>
              <a:graphicFrameLocks noChangeAspect="1"/>
            </p:cNvGraphicFramePr>
            <p:nvPr/>
          </p:nvGraphicFramePr>
          <p:xfrm>
            <a:off x="2064" y="3120"/>
            <a:ext cx="1264" cy="832"/>
          </p:xfrm>
          <a:graphic>
            <a:graphicData uri="http://schemas.openxmlformats.org/presentationml/2006/ole">
              <p:oleObj spid="_x0000_s11268" name="方程式" r:id="rId5" imgW="2006280" imgH="1320480" progId="Equation.3">
                <p:embed/>
              </p:oleObj>
            </a:graphicData>
          </a:graphic>
        </p:graphicFrame>
      </p:grpSp>
      <p:grpSp>
        <p:nvGrpSpPr>
          <p:cNvPr id="14" name="Group 20"/>
          <p:cNvGrpSpPr>
            <a:grpSpLocks/>
          </p:cNvGrpSpPr>
          <p:nvPr/>
        </p:nvGrpSpPr>
        <p:grpSpPr bwMode="auto">
          <a:xfrm>
            <a:off x="5638800" y="5181600"/>
            <a:ext cx="2511425" cy="838200"/>
            <a:chOff x="3552" y="3264"/>
            <a:chExt cx="1582" cy="528"/>
          </a:xfrm>
        </p:grpSpPr>
        <p:graphicFrame>
          <p:nvGraphicFramePr>
            <p:cNvPr id="15" name="Object 1024"/>
            <p:cNvGraphicFramePr>
              <a:graphicFrameLocks noChangeAspect="1"/>
            </p:cNvGraphicFramePr>
            <p:nvPr/>
          </p:nvGraphicFramePr>
          <p:xfrm>
            <a:off x="3792" y="3536"/>
            <a:ext cx="1342" cy="256"/>
          </p:xfrm>
          <a:graphic>
            <a:graphicData uri="http://schemas.openxmlformats.org/presentationml/2006/ole">
              <p:oleObj spid="_x0000_s11269" name="Equation" r:id="rId6" imgW="1066680" imgH="203040" progId="Equation.3">
                <p:embed/>
              </p:oleObj>
            </a:graphicData>
          </a:graphic>
        </p:graphicFrame>
        <p:graphicFrame>
          <p:nvGraphicFramePr>
            <p:cNvPr id="16" name="Object 1025"/>
            <p:cNvGraphicFramePr>
              <a:graphicFrameLocks noChangeAspect="1"/>
            </p:cNvGraphicFramePr>
            <p:nvPr/>
          </p:nvGraphicFramePr>
          <p:xfrm>
            <a:off x="3552" y="3264"/>
            <a:ext cx="552" cy="208"/>
          </p:xfrm>
          <a:graphic>
            <a:graphicData uri="http://schemas.openxmlformats.org/presentationml/2006/ole">
              <p:oleObj spid="_x0000_s11270" name="方程式" r:id="rId7" imgW="876240" imgH="330120" progId="Equation.3">
                <p:embed/>
              </p:oleObj>
            </a:graphicData>
          </a:graphic>
        </p:graphicFrame>
        <p:graphicFrame>
          <p:nvGraphicFramePr>
            <p:cNvPr id="17" name="Object 1026"/>
            <p:cNvGraphicFramePr>
              <a:graphicFrameLocks noChangeAspect="1"/>
            </p:cNvGraphicFramePr>
            <p:nvPr/>
          </p:nvGraphicFramePr>
          <p:xfrm>
            <a:off x="3552" y="3584"/>
            <a:ext cx="208" cy="144"/>
          </p:xfrm>
          <a:graphic>
            <a:graphicData uri="http://schemas.openxmlformats.org/presentationml/2006/ole">
              <p:oleObj spid="_x0000_s11271" name="方程式" r:id="rId8" imgW="330120" imgH="228600" progId="Equation.3">
                <p:embed/>
              </p:oleObj>
            </a:graphicData>
          </a:graphic>
        </p:graphicFrame>
      </p:grpSp>
      <p:sp>
        <p:nvSpPr>
          <p:cNvPr id="18" name="Text Box 21"/>
          <p:cNvSpPr txBox="1">
            <a:spLocks noChangeArrowheads="1"/>
          </p:cNvSpPr>
          <p:nvPr/>
        </p:nvSpPr>
        <p:spPr bwMode="auto">
          <a:xfrm>
            <a:off x="381000" y="914400"/>
            <a:ext cx="7524750" cy="31944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buClr>
                <a:schemeClr val="tx1"/>
              </a:buClr>
              <a:buSzPct val="40000"/>
            </a:pPr>
            <a:r>
              <a:rPr lang="zh-TW" altLang="en-US" b="1" dirty="0">
                <a:ea typeface="標楷體" pitchFamily="65" charset="-120"/>
              </a:rPr>
              <a:t> </a:t>
            </a:r>
            <a:r>
              <a:rPr lang="en-US" altLang="zh-TW" b="1" dirty="0">
                <a:ea typeface="標楷體" pitchFamily="65" charset="-120"/>
              </a:rPr>
              <a:t>Symmetric matrix </a:t>
            </a:r>
            <a:r>
              <a:rPr lang="en-US" altLang="zh-TW" b="1" dirty="0" smtClean="0">
                <a:ea typeface="標楷體" pitchFamily="65" charset="-120"/>
              </a:rPr>
              <a:t>:a</a:t>
            </a:r>
            <a:endParaRPr lang="zh-TW" altLang="en-US" b="1" dirty="0">
              <a:ea typeface="標楷體" pitchFamily="65" charset="-120"/>
            </a:endParaRPr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b="1"/>
              <a:t>2.</a:t>
            </a:r>
            <a:fld id="{D0075EB0-4262-42D1-B17A-02DA62361209}" type="slidenum">
              <a:rPr lang="en-US" altLang="zh-TW" b="1"/>
              <a:pPr>
                <a:defRPr/>
              </a:pPr>
              <a:t>13</a:t>
            </a:fld>
            <a:endParaRPr lang="en-US" altLang="zh-TW" b="1"/>
          </a:p>
        </p:txBody>
      </p:sp>
      <p:graphicFrame>
        <p:nvGraphicFramePr>
          <p:cNvPr id="3" name="Object 1024"/>
          <p:cNvGraphicFramePr>
            <a:graphicFrameLocks noChangeAspect="1"/>
          </p:cNvGraphicFramePr>
          <p:nvPr/>
        </p:nvGraphicFramePr>
        <p:xfrm>
          <a:off x="990600" y="1447800"/>
          <a:ext cx="1771650" cy="457200"/>
        </p:xfrm>
        <a:graphic>
          <a:graphicData uri="http://schemas.openxmlformats.org/presentationml/2006/ole">
            <p:oleObj spid="_x0000_s12290" name="Equation" r:id="rId3" imgW="888840" imgH="228600" progId="Equation.3">
              <p:embed/>
            </p:oleObj>
          </a:graphicData>
        </a:graphic>
      </p:graphicFrame>
      <p:graphicFrame>
        <p:nvGraphicFramePr>
          <p:cNvPr id="4" name="Object 1025"/>
          <p:cNvGraphicFramePr>
            <a:graphicFrameLocks noChangeAspect="1"/>
          </p:cNvGraphicFramePr>
          <p:nvPr/>
        </p:nvGraphicFramePr>
        <p:xfrm>
          <a:off x="990600" y="1981200"/>
          <a:ext cx="2911475" cy="458788"/>
        </p:xfrm>
        <a:graphic>
          <a:graphicData uri="http://schemas.openxmlformats.org/presentationml/2006/ole">
            <p:oleObj spid="_x0000_s12291" name="Equation" r:id="rId4" imgW="1460160" imgH="228600" progId="Equation.3">
              <p:embed/>
            </p:oleObj>
          </a:graphicData>
        </a:graphic>
      </p:graphicFrame>
      <p:graphicFrame>
        <p:nvGraphicFramePr>
          <p:cNvPr id="5" name="Object 1026"/>
          <p:cNvGraphicFramePr>
            <a:graphicFrameLocks noChangeAspect="1"/>
          </p:cNvGraphicFramePr>
          <p:nvPr/>
        </p:nvGraphicFramePr>
        <p:xfrm>
          <a:off x="990600" y="2590800"/>
          <a:ext cx="2252663" cy="457200"/>
        </p:xfrm>
        <a:graphic>
          <a:graphicData uri="http://schemas.openxmlformats.org/presentationml/2006/ole">
            <p:oleObj spid="_x0000_s12292" name="Equation" r:id="rId5" imgW="1130040" imgH="228600" progId="Equation.3">
              <p:embed/>
            </p:oleObj>
          </a:graphicData>
        </a:graphic>
      </p:graphicFrame>
      <p:graphicFrame>
        <p:nvGraphicFramePr>
          <p:cNvPr id="6" name="Object 1027"/>
          <p:cNvGraphicFramePr>
            <a:graphicFrameLocks noChangeAspect="1"/>
          </p:cNvGraphicFramePr>
          <p:nvPr/>
        </p:nvGraphicFramePr>
        <p:xfrm>
          <a:off x="990600" y="3187700"/>
          <a:ext cx="2430463" cy="457200"/>
        </p:xfrm>
        <a:graphic>
          <a:graphicData uri="http://schemas.openxmlformats.org/presentationml/2006/ole">
            <p:oleObj spid="_x0000_s12293" name="Equation" r:id="rId6" imgW="1218960" imgH="228600" progId="Equation.3">
              <p:embed/>
            </p:oleObj>
          </a:graphicData>
        </a:graphic>
      </p:graphicFrame>
      <p:sp>
        <p:nvSpPr>
          <p:cNvPr id="7" name="Text Box 20"/>
          <p:cNvSpPr txBox="1">
            <a:spLocks noChangeArrowheads="1"/>
          </p:cNvSpPr>
          <p:nvPr/>
        </p:nvSpPr>
        <p:spPr bwMode="auto">
          <a:xfrm>
            <a:off x="381000" y="914400"/>
            <a:ext cx="7524750" cy="31944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buClr>
                <a:schemeClr val="tx1"/>
              </a:buClr>
              <a:buSzPct val="40000"/>
            </a:pPr>
            <a:r>
              <a:rPr lang="zh-TW" altLang="en-US" b="1" dirty="0">
                <a:ea typeface="標楷體" pitchFamily="65" charset="-120"/>
              </a:rPr>
              <a:t> </a:t>
            </a:r>
            <a:r>
              <a:rPr lang="en-US" altLang="zh-TW" b="1" dirty="0">
                <a:ea typeface="標楷體" pitchFamily="65" charset="-120"/>
              </a:rPr>
              <a:t>Properties of transposes:</a:t>
            </a:r>
          </a:p>
        </p:txBody>
      </p:sp>
      <p:sp>
        <p:nvSpPr>
          <p:cNvPr id="8" name="Text Box 23"/>
          <p:cNvSpPr txBox="1">
            <a:spLocks noChangeArrowheads="1"/>
          </p:cNvSpPr>
          <p:nvPr/>
        </p:nvSpPr>
        <p:spPr bwMode="auto">
          <a:xfrm>
            <a:off x="714375" y="3786188"/>
            <a:ext cx="7858125" cy="21240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3538" indent="-363538"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TW" sz="2000" b="1">
                <a:solidFill>
                  <a:srgbClr val="0000FF"/>
                </a:solidFill>
              </a:rPr>
              <a:t>※ Properties (2) and (4) can be generalized to the sum or product of multiple matrices. For example, (</a:t>
            </a:r>
            <a:r>
              <a:rPr lang="en-US" altLang="zh-TW" sz="2000" b="1" i="1">
                <a:solidFill>
                  <a:srgbClr val="0000FF"/>
                </a:solidFill>
              </a:rPr>
              <a:t>A+B+C</a:t>
            </a:r>
            <a:r>
              <a:rPr lang="en-US" altLang="zh-TW" sz="2000" b="1">
                <a:solidFill>
                  <a:srgbClr val="0000FF"/>
                </a:solidFill>
              </a:rPr>
              <a:t>)</a:t>
            </a:r>
            <a:r>
              <a:rPr lang="en-US" altLang="zh-TW" sz="2000" b="1" i="1" baseline="30000">
                <a:solidFill>
                  <a:srgbClr val="0000FF"/>
                </a:solidFill>
              </a:rPr>
              <a:t>T</a:t>
            </a:r>
            <a:r>
              <a:rPr lang="en-US" altLang="zh-TW" sz="2000" b="1">
                <a:solidFill>
                  <a:srgbClr val="0000FF"/>
                </a:solidFill>
              </a:rPr>
              <a:t> = </a:t>
            </a:r>
            <a:r>
              <a:rPr lang="en-US" altLang="zh-TW" sz="2000" b="1" i="1">
                <a:solidFill>
                  <a:srgbClr val="0000FF"/>
                </a:solidFill>
              </a:rPr>
              <a:t>A</a:t>
            </a:r>
            <a:r>
              <a:rPr lang="en-US" altLang="zh-TW" sz="2000" b="1" i="1" baseline="30000">
                <a:solidFill>
                  <a:srgbClr val="0000FF"/>
                </a:solidFill>
              </a:rPr>
              <a:t>T</a:t>
            </a:r>
            <a:r>
              <a:rPr lang="en-US" altLang="zh-TW" sz="2000" b="1" i="1">
                <a:solidFill>
                  <a:srgbClr val="0000FF"/>
                </a:solidFill>
              </a:rPr>
              <a:t>+B</a:t>
            </a:r>
            <a:r>
              <a:rPr lang="en-US" altLang="zh-TW" sz="2000" b="1" i="1" baseline="30000">
                <a:solidFill>
                  <a:srgbClr val="0000FF"/>
                </a:solidFill>
              </a:rPr>
              <a:t>T</a:t>
            </a:r>
            <a:r>
              <a:rPr lang="en-US" altLang="zh-TW" sz="2000" b="1" i="1">
                <a:solidFill>
                  <a:srgbClr val="0000FF"/>
                </a:solidFill>
              </a:rPr>
              <a:t>+C</a:t>
            </a:r>
            <a:r>
              <a:rPr lang="en-US" altLang="zh-TW" sz="2000" b="1" i="1" baseline="30000">
                <a:solidFill>
                  <a:srgbClr val="0000FF"/>
                </a:solidFill>
              </a:rPr>
              <a:t>T</a:t>
            </a:r>
            <a:r>
              <a:rPr lang="en-US" altLang="zh-TW" sz="2000" b="1">
                <a:solidFill>
                  <a:srgbClr val="0000FF"/>
                </a:solidFill>
              </a:rPr>
              <a:t> and (</a:t>
            </a:r>
            <a:r>
              <a:rPr lang="en-US" altLang="zh-TW" sz="2000" b="1" i="1">
                <a:solidFill>
                  <a:srgbClr val="0000FF"/>
                </a:solidFill>
              </a:rPr>
              <a:t>ABC</a:t>
            </a:r>
            <a:r>
              <a:rPr lang="en-US" altLang="zh-TW" sz="2000" b="1">
                <a:solidFill>
                  <a:srgbClr val="0000FF"/>
                </a:solidFill>
              </a:rPr>
              <a:t>)</a:t>
            </a:r>
            <a:r>
              <a:rPr lang="en-US" altLang="zh-TW" sz="2000" b="1" i="1" baseline="30000">
                <a:solidFill>
                  <a:srgbClr val="0000FF"/>
                </a:solidFill>
              </a:rPr>
              <a:t>T </a:t>
            </a:r>
            <a:r>
              <a:rPr lang="en-US" altLang="zh-TW" sz="2000" b="1" i="1">
                <a:solidFill>
                  <a:srgbClr val="0000FF"/>
                </a:solidFill>
              </a:rPr>
              <a:t>= C</a:t>
            </a:r>
            <a:r>
              <a:rPr lang="en-US" altLang="zh-TW" sz="2000" b="1" i="1" baseline="30000">
                <a:solidFill>
                  <a:srgbClr val="0000FF"/>
                </a:solidFill>
              </a:rPr>
              <a:t>T</a:t>
            </a:r>
            <a:r>
              <a:rPr lang="en-US" altLang="zh-TW" sz="2000" b="1" i="1">
                <a:solidFill>
                  <a:srgbClr val="0000FF"/>
                </a:solidFill>
              </a:rPr>
              <a:t>B</a:t>
            </a:r>
            <a:r>
              <a:rPr lang="en-US" altLang="zh-TW" sz="2000" b="1" i="1" baseline="30000">
                <a:solidFill>
                  <a:srgbClr val="0000FF"/>
                </a:solidFill>
              </a:rPr>
              <a:t>T</a:t>
            </a:r>
            <a:r>
              <a:rPr lang="en-US" altLang="zh-TW" sz="2000" b="1" i="1">
                <a:solidFill>
                  <a:srgbClr val="0000FF"/>
                </a:solidFill>
              </a:rPr>
              <a:t>A</a:t>
            </a:r>
            <a:r>
              <a:rPr lang="en-US" altLang="zh-TW" sz="2000" b="1" i="1" baseline="30000">
                <a:solidFill>
                  <a:srgbClr val="0000FF"/>
                </a:solidFill>
              </a:rPr>
              <a:t>T</a:t>
            </a:r>
          </a:p>
          <a:p>
            <a:pPr marL="363538" indent="-363538"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zh-TW" sz="2000" b="1">
                <a:solidFill>
                  <a:srgbClr val="0000FF"/>
                </a:solidFill>
              </a:rPr>
              <a:t>※ Since a real number also can be viewed as a 1 × 1 matrix, the transpose of a real number is itself, that is, for          , </a:t>
            </a:r>
            <a:r>
              <a:rPr lang="en-US" altLang="zh-TW" sz="2000" b="1" i="1">
                <a:solidFill>
                  <a:srgbClr val="0000FF"/>
                </a:solidFill>
              </a:rPr>
              <a:t>a</a:t>
            </a:r>
            <a:r>
              <a:rPr lang="en-US" altLang="zh-TW" sz="2000" b="1" i="1" baseline="30000">
                <a:solidFill>
                  <a:srgbClr val="0000FF"/>
                </a:solidFill>
              </a:rPr>
              <a:t>T</a:t>
            </a:r>
            <a:r>
              <a:rPr lang="en-US" altLang="zh-TW" sz="2000" b="1" i="1">
                <a:solidFill>
                  <a:srgbClr val="0000FF"/>
                </a:solidFill>
              </a:rPr>
              <a:t> = a</a:t>
            </a:r>
            <a:r>
              <a:rPr lang="en-US" altLang="zh-TW" sz="2000" b="1">
                <a:solidFill>
                  <a:srgbClr val="0000FF"/>
                </a:solidFill>
              </a:rPr>
              <a:t>. In other words, transpose operation has actually no function on real numbers</a:t>
            </a:r>
            <a:endParaRPr lang="en-US" altLang="zh-TW" sz="2000" b="1" i="1">
              <a:solidFill>
                <a:srgbClr val="0000FF"/>
              </a:solidFill>
            </a:endParaRPr>
          </a:p>
        </p:txBody>
      </p:sp>
      <p:graphicFrame>
        <p:nvGraphicFramePr>
          <p:cNvPr id="9" name="Object 1028"/>
          <p:cNvGraphicFramePr>
            <a:graphicFrameLocks noChangeAspect="1"/>
          </p:cNvGraphicFramePr>
          <p:nvPr/>
        </p:nvGraphicFramePr>
        <p:xfrm>
          <a:off x="4786313" y="5199063"/>
          <a:ext cx="647700" cy="301625"/>
        </p:xfrm>
        <a:graphic>
          <a:graphicData uri="http://schemas.openxmlformats.org/presentationml/2006/ole">
            <p:oleObj spid="_x0000_s12294" name="Equation" r:id="rId7" imgW="380880" imgH="177480" progId="">
              <p:embed/>
            </p:oleObj>
          </a:graphicData>
        </a:graphic>
      </p:graphicFrame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</TotalTime>
  <Words>442</Words>
  <Application>Microsoft Office PowerPoint</Application>
  <PresentationFormat>On-screen Show (4:3)</PresentationFormat>
  <Paragraphs>72</Paragraphs>
  <Slides>13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Flow</vt:lpstr>
      <vt:lpstr>Equation</vt:lpstr>
      <vt:lpstr>方程式</vt:lpstr>
      <vt:lpstr>MATRICES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MATRICES</dc:title>
  <dc:creator>Arnav</dc:creator>
  <cp:lastModifiedBy>Teachers_2</cp:lastModifiedBy>
  <cp:revision>5</cp:revision>
  <dcterms:created xsi:type="dcterms:W3CDTF">2006-08-16T00:00:00Z</dcterms:created>
  <dcterms:modified xsi:type="dcterms:W3CDTF">2016-05-02T22:56:28Z</dcterms:modified>
</cp:coreProperties>
</file>